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Saira ExtraCondensed Black"/>
      <p:bold r:id="rId16"/>
    </p:embeddedFont>
    <p:embeddedFont>
      <p:font typeface="Alegreya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1" roundtripDataSignature="AMtx7mgEZ8m/dxi/bUxt4+oPBX5ipemo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legreyaSans-boldItalic.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legreyaSans-regular.fntdata"/><Relationship Id="rId16" Type="http://schemas.openxmlformats.org/officeDocument/2006/relationships/font" Target="fonts/SairaExtraCondensedBlack-bold.fntdata"/><Relationship Id="rId5" Type="http://schemas.openxmlformats.org/officeDocument/2006/relationships/notesMaster" Target="notesMasters/notesMaster1.xml"/><Relationship Id="rId19" Type="http://schemas.openxmlformats.org/officeDocument/2006/relationships/font" Target="fonts/AlegreyaSans-italic.fntdata"/><Relationship Id="rId6" Type="http://schemas.openxmlformats.org/officeDocument/2006/relationships/slide" Target="slides/slide1.xml"/><Relationship Id="rId18" Type="http://schemas.openxmlformats.org/officeDocument/2006/relationships/font" Target="fonts/AlegreyaSans-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6" name="Google Shape;126;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7" name="Google Shape;127;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Ngoài ra nhóm cũng sử dụng Docker để tạo ra một môi trường ảo cho cơ sở dữ liệu MySQL. Điều này giúp chúng tôi tạo ra một phiên bản độc lập của cơ sở dữ liệu, không phụ thuộc vào hệ thống chạy thực tế. Khi sử dụng Docker, chúng tôi có thể tạo, chạy và quản lý các bản sao cơ sở dữ liệu một cách dễ dàng trên nhiều máy tính khác nhau. Điều này đảm bảo rằng môi trường cơ sở dữ liệu của chúng tôi ổn định và nhất quán trong quá trình phát triển và triển khai ứng dụng.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TablePlus để quản lý cơ sở dữ liệu, giúp tương tác và quản lý cơ sở dữ liệu MySQL một cách thuận tiện. Giúp thực hiện các thao tác truy vấn và chỉnh sửa cơ sở dữ liệu một cách dễ dàng.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Để quản lý mã nguồn và quy trình làm việc nhóm, chúng tôi sử dụng Git. </a:t>
            </a:r>
            <a:endParaRPr/>
          </a:p>
        </p:txBody>
      </p:sp>
      <p:sp>
        <p:nvSpPr>
          <p:cNvPr id="129" name="Google Shape;129;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0" name="Google Shape;130;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0"/>
          <p:cNvSpPr/>
          <p:nvPr>
            <p:ph idx="2" type="pic"/>
          </p:nvPr>
        </p:nvSpPr>
        <p:spPr>
          <a:xfrm>
            <a:off x="1792288" y="612775"/>
            <a:ext cx="5486400" cy="4114800"/>
          </a:xfrm>
          <a:prstGeom prst="rect">
            <a:avLst/>
          </a:prstGeom>
          <a:noFill/>
          <a:ln>
            <a:noFill/>
          </a:ln>
        </p:spPr>
      </p:sp>
      <p:sp>
        <p:nvSpPr>
          <p:cNvPr id="68" name="Google Shape;68;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11.png"/><Relationship Id="rId10" Type="http://schemas.openxmlformats.org/officeDocument/2006/relationships/image" Target="../media/image17.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5"/>
        </a:solidFill>
      </p:bgPr>
    </p:bg>
    <p:spTree>
      <p:nvGrpSpPr>
        <p:cNvPr id="87" name="Shape 87"/>
        <p:cNvGrpSpPr/>
        <p:nvPr/>
      </p:nvGrpSpPr>
      <p:grpSpPr>
        <a:xfrm>
          <a:off x="0" y="0"/>
          <a:ext cx="0" cy="0"/>
          <a:chOff x="0" y="0"/>
          <a:chExt cx="0" cy="0"/>
        </a:xfrm>
      </p:grpSpPr>
      <p:grpSp>
        <p:nvGrpSpPr>
          <p:cNvPr id="88" name="Google Shape;88;p1"/>
          <p:cNvGrpSpPr/>
          <p:nvPr/>
        </p:nvGrpSpPr>
        <p:grpSpPr>
          <a:xfrm>
            <a:off x="4002230" y="841844"/>
            <a:ext cx="5785709" cy="8416456"/>
            <a:chOff x="0" y="-38100"/>
            <a:chExt cx="1179710" cy="1716121"/>
          </a:xfrm>
        </p:grpSpPr>
        <p:sp>
          <p:nvSpPr>
            <p:cNvPr id="89" name="Google Shape;89;p1"/>
            <p:cNvSpPr/>
            <p:nvPr/>
          </p:nvSpPr>
          <p:spPr>
            <a:xfrm>
              <a:off x="0" y="0"/>
              <a:ext cx="1179710" cy="1678021"/>
            </a:xfrm>
            <a:custGeom>
              <a:rect b="b" l="l" r="r" t="t"/>
              <a:pathLst>
                <a:path extrusionOk="0" h="1678021" w="1179710">
                  <a:moveTo>
                    <a:pt x="0" y="0"/>
                  </a:moveTo>
                  <a:lnTo>
                    <a:pt x="1179710" y="0"/>
                  </a:lnTo>
                  <a:lnTo>
                    <a:pt x="1179710" y="1678021"/>
                  </a:lnTo>
                  <a:lnTo>
                    <a:pt x="0" y="1678021"/>
                  </a:lnTo>
                  <a:close/>
                </a:path>
              </a:pathLst>
            </a:custGeom>
            <a:solidFill>
              <a:srgbClr val="788449"/>
            </a:solidFill>
            <a:ln>
              <a:noFill/>
            </a:ln>
          </p:spPr>
        </p:sp>
        <p:sp>
          <p:nvSpPr>
            <p:cNvPr id="90" name="Google Shape;90;p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1" name="Google Shape;91;p1"/>
          <p:cNvCxnSpPr/>
          <p:nvPr/>
        </p:nvCxnSpPr>
        <p:spPr>
          <a:xfrm rot="-5400000">
            <a:off x="15836758" y="6375542"/>
            <a:ext cx="2511709" cy="0"/>
          </a:xfrm>
          <a:prstGeom prst="straightConnector1">
            <a:avLst/>
          </a:prstGeom>
          <a:noFill/>
          <a:ln cap="flat" cmpd="sng" w="47625">
            <a:solidFill>
              <a:srgbClr val="B0A661"/>
            </a:solidFill>
            <a:prstDash val="solid"/>
            <a:round/>
            <a:headEnd len="sm" w="sm" type="none"/>
            <a:tailEnd len="sm" w="sm" type="none"/>
          </a:ln>
        </p:spPr>
      </p:cxnSp>
      <p:pic>
        <p:nvPicPr>
          <p:cNvPr id="92" name="Google Shape;92;p1"/>
          <p:cNvPicPr preferRelativeResize="0"/>
          <p:nvPr/>
        </p:nvPicPr>
        <p:blipFill rotWithShape="1">
          <a:blip r:embed="rId3">
            <a:alphaModFix/>
          </a:blip>
          <a:srcRect b="0" l="12783" r="12783" t="0"/>
          <a:stretch/>
        </p:blipFill>
        <p:spPr>
          <a:xfrm>
            <a:off x="809975" y="1390322"/>
            <a:ext cx="4167012" cy="3753178"/>
          </a:xfrm>
          <a:prstGeom prst="rect">
            <a:avLst/>
          </a:prstGeom>
          <a:noFill/>
          <a:ln>
            <a:noFill/>
          </a:ln>
        </p:spPr>
      </p:pic>
      <p:pic>
        <p:nvPicPr>
          <p:cNvPr id="93" name="Google Shape;93;p1"/>
          <p:cNvPicPr preferRelativeResize="0"/>
          <p:nvPr/>
        </p:nvPicPr>
        <p:blipFill rotWithShape="1">
          <a:blip r:embed="rId4">
            <a:alphaModFix/>
          </a:blip>
          <a:srcRect b="0" l="11961" r="11961" t="0"/>
          <a:stretch/>
        </p:blipFill>
        <p:spPr>
          <a:xfrm>
            <a:off x="4976988" y="1390322"/>
            <a:ext cx="4167012" cy="3753178"/>
          </a:xfrm>
          <a:prstGeom prst="rect">
            <a:avLst/>
          </a:prstGeom>
          <a:noFill/>
          <a:ln>
            <a:noFill/>
          </a:ln>
        </p:spPr>
      </p:pic>
      <p:pic>
        <p:nvPicPr>
          <p:cNvPr id="94" name="Google Shape;94;p1"/>
          <p:cNvPicPr preferRelativeResize="0"/>
          <p:nvPr/>
        </p:nvPicPr>
        <p:blipFill rotWithShape="1">
          <a:blip r:embed="rId5">
            <a:alphaModFix/>
          </a:blip>
          <a:srcRect b="0" l="15281" r="15280" t="0"/>
          <a:stretch/>
        </p:blipFill>
        <p:spPr>
          <a:xfrm>
            <a:off x="809975" y="5143500"/>
            <a:ext cx="4167012" cy="3753178"/>
          </a:xfrm>
          <a:prstGeom prst="rect">
            <a:avLst/>
          </a:prstGeom>
          <a:noFill/>
          <a:ln>
            <a:noFill/>
          </a:ln>
        </p:spPr>
      </p:pic>
      <p:pic>
        <p:nvPicPr>
          <p:cNvPr id="95" name="Google Shape;95;p1"/>
          <p:cNvPicPr preferRelativeResize="0"/>
          <p:nvPr/>
        </p:nvPicPr>
        <p:blipFill rotWithShape="1">
          <a:blip r:embed="rId6">
            <a:alphaModFix/>
          </a:blip>
          <a:srcRect b="0" l="15264" r="15264" t="0"/>
          <a:stretch/>
        </p:blipFill>
        <p:spPr>
          <a:xfrm>
            <a:off x="4976988" y="5143500"/>
            <a:ext cx="4167012" cy="3753178"/>
          </a:xfrm>
          <a:prstGeom prst="rect">
            <a:avLst/>
          </a:prstGeom>
          <a:noFill/>
          <a:ln>
            <a:noFill/>
          </a:ln>
        </p:spPr>
      </p:pic>
      <p:sp>
        <p:nvSpPr>
          <p:cNvPr id="96" name="Google Shape;96;p1"/>
          <p:cNvSpPr txBox="1"/>
          <p:nvPr/>
        </p:nvSpPr>
        <p:spPr>
          <a:xfrm>
            <a:off x="10132184" y="1722951"/>
            <a:ext cx="6592371" cy="4676403"/>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8700" u="none" cap="none" strike="noStrike">
                <a:solidFill>
                  <a:srgbClr val="647037"/>
                </a:solidFill>
                <a:latin typeface="Saira ExtraCondensed Black"/>
                <a:ea typeface="Saira ExtraCondensed Black"/>
                <a:cs typeface="Saira ExtraCondensed Black"/>
                <a:sym typeface="Saira ExtraCondensed Black"/>
              </a:rPr>
              <a:t>XÂY DỰNG </a:t>
            </a:r>
            <a:endParaRPr/>
          </a:p>
          <a:p>
            <a:pPr indent="0" lvl="0" marL="0" marR="0" rtl="0" algn="l">
              <a:lnSpc>
                <a:spcPct val="112012"/>
              </a:lnSpc>
              <a:spcBef>
                <a:spcPts val="0"/>
              </a:spcBef>
              <a:spcAft>
                <a:spcPts val="0"/>
              </a:spcAft>
              <a:buNone/>
            </a:pPr>
            <a:r>
              <a:rPr b="0" i="0" lang="en-US" sz="8100" u="none" cap="none" strike="noStrike">
                <a:solidFill>
                  <a:srgbClr val="647037"/>
                </a:solidFill>
                <a:latin typeface="Saira ExtraCondensed Black"/>
                <a:ea typeface="Saira ExtraCondensed Black"/>
                <a:cs typeface="Saira ExtraCondensed Black"/>
                <a:sym typeface="Saira ExtraCondensed Black"/>
              </a:rPr>
              <a:t>ỨNG DỤNG WEB QUẢN LÝ DI SẢN </a:t>
            </a:r>
            <a:endParaRPr/>
          </a:p>
          <a:p>
            <a:pPr indent="0" lvl="0" marL="0" marR="0" rtl="0" algn="l">
              <a:lnSpc>
                <a:spcPct val="112012"/>
              </a:lnSpc>
              <a:spcBef>
                <a:spcPts val="0"/>
              </a:spcBef>
              <a:spcAft>
                <a:spcPts val="0"/>
              </a:spcAft>
              <a:buNone/>
            </a:pPr>
            <a:r>
              <a:rPr b="0" i="0" lang="en-US" sz="8100" u="none" cap="none" strike="noStrike">
                <a:solidFill>
                  <a:srgbClr val="647037"/>
                </a:solidFill>
                <a:latin typeface="Saira ExtraCondensed Black"/>
                <a:ea typeface="Saira ExtraCondensed Black"/>
                <a:cs typeface="Saira ExtraCondensed Black"/>
                <a:sym typeface="Saira ExtraCondensed Black"/>
              </a:rPr>
              <a:t>VĂN HÓA </a:t>
            </a:r>
            <a:endParaRPr/>
          </a:p>
        </p:txBody>
      </p:sp>
      <p:sp>
        <p:nvSpPr>
          <p:cNvPr id="97" name="Google Shape;97;p1"/>
          <p:cNvSpPr txBox="1"/>
          <p:nvPr/>
        </p:nvSpPr>
        <p:spPr>
          <a:xfrm>
            <a:off x="14228435" y="8556625"/>
            <a:ext cx="3030865" cy="70167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499" u="none" cap="none" strike="noStrike">
                <a:solidFill>
                  <a:srgbClr val="57622F"/>
                </a:solidFill>
                <a:latin typeface="Alegreya Sans"/>
                <a:ea typeface="Alegreya Sans"/>
                <a:cs typeface="Alegreya Sans"/>
                <a:sym typeface="Alegreya Sans"/>
              </a:rPr>
              <a:t>Nhóm 9</a:t>
            </a:r>
            <a:endParaRPr/>
          </a:p>
          <a:p>
            <a:pPr indent="0" lvl="0" marL="0" marR="0" rtl="0" algn="r">
              <a:lnSpc>
                <a:spcPct val="100000"/>
              </a:lnSpc>
              <a:spcBef>
                <a:spcPts val="0"/>
              </a:spcBef>
              <a:spcAft>
                <a:spcPts val="0"/>
              </a:spcAft>
              <a:buNone/>
            </a:pPr>
            <a:r>
              <a:rPr b="0" i="0" lang="en-US" sz="2499" u="none" cap="none" strike="noStrike">
                <a:solidFill>
                  <a:srgbClr val="57622F"/>
                </a:solidFill>
                <a:latin typeface="Alegreya Sans"/>
                <a:ea typeface="Alegreya Sans"/>
                <a:cs typeface="Alegreya Sans"/>
                <a:sym typeface="Alegreya Sans"/>
              </a:rPr>
              <a:t>CTK44B</a:t>
            </a:r>
            <a:endParaRPr/>
          </a:p>
        </p:txBody>
      </p:sp>
      <p:sp>
        <p:nvSpPr>
          <p:cNvPr id="98" name="Google Shape;98;p1"/>
          <p:cNvSpPr txBox="1"/>
          <p:nvPr/>
        </p:nvSpPr>
        <p:spPr>
          <a:xfrm>
            <a:off x="10750531" y="6921471"/>
            <a:ext cx="1477963" cy="421018"/>
          </a:xfrm>
          <a:prstGeom prst="rect">
            <a:avLst/>
          </a:prstGeom>
          <a:noFill/>
          <a:ln>
            <a:noFill/>
          </a:ln>
        </p:spPr>
        <p:txBody>
          <a:bodyPr anchorCtr="0" anchor="t" bIns="0" lIns="0" spcFirstLastPara="1" rIns="0" wrap="square" tIns="0">
            <a:spAutoFit/>
          </a:bodyPr>
          <a:lstStyle/>
          <a:p>
            <a:pPr indent="0" lvl="0" marL="0" marR="0" rtl="0" algn="ctr">
              <a:lnSpc>
                <a:spcPct val="111996"/>
              </a:lnSpc>
              <a:spcBef>
                <a:spcPts val="0"/>
              </a:spcBef>
              <a:spcAft>
                <a:spcPts val="0"/>
              </a:spcAft>
              <a:buNone/>
            </a:pPr>
            <a:r>
              <a:rPr b="0" i="0" lang="en-US" sz="3001" u="none" cap="none" strike="noStrike">
                <a:solidFill>
                  <a:srgbClr val="000000"/>
                </a:solidFill>
                <a:latin typeface="Saira ExtraCondensed Black"/>
                <a:ea typeface="Saira ExtraCondensed Black"/>
                <a:cs typeface="Saira ExtraCondensed Black"/>
                <a:sym typeface="Saira ExtraCondensed Black"/>
              </a:rPr>
              <a:t>THÀNH VIÊN:</a:t>
            </a:r>
            <a:endParaRPr/>
          </a:p>
        </p:txBody>
      </p:sp>
      <p:sp>
        <p:nvSpPr>
          <p:cNvPr id="99" name="Google Shape;99;p1"/>
          <p:cNvSpPr txBox="1"/>
          <p:nvPr/>
        </p:nvSpPr>
        <p:spPr>
          <a:xfrm>
            <a:off x="12620808" y="6921471"/>
            <a:ext cx="2617788" cy="1259218"/>
          </a:xfrm>
          <a:prstGeom prst="rect">
            <a:avLst/>
          </a:prstGeom>
          <a:noFill/>
          <a:ln>
            <a:noFill/>
          </a:ln>
        </p:spPr>
        <p:txBody>
          <a:bodyPr anchorCtr="0" anchor="t" bIns="0" lIns="0" spcFirstLastPara="1" rIns="0" wrap="square" tIns="0">
            <a:spAutoFit/>
          </a:bodyPr>
          <a:lstStyle/>
          <a:p>
            <a:pPr indent="0" lvl="0" marL="0" marR="0" rtl="0" algn="l">
              <a:lnSpc>
                <a:spcPct val="111996"/>
              </a:lnSpc>
              <a:spcBef>
                <a:spcPts val="0"/>
              </a:spcBef>
              <a:spcAft>
                <a:spcPts val="0"/>
              </a:spcAft>
              <a:buNone/>
            </a:pPr>
            <a:r>
              <a:rPr b="0" i="0" lang="en-US" sz="3001" u="none" cap="none" strike="noStrike">
                <a:solidFill>
                  <a:srgbClr val="000000"/>
                </a:solidFill>
                <a:latin typeface="Saira ExtraCondensed Black"/>
                <a:ea typeface="Saira ExtraCondensed Black"/>
                <a:cs typeface="Saira ExtraCondensed Black"/>
                <a:sym typeface="Saira ExtraCondensed Black"/>
              </a:rPr>
              <a:t>NGUYỄN HỮU TÀI LINH</a:t>
            </a:r>
            <a:endParaRPr/>
          </a:p>
          <a:p>
            <a:pPr indent="0" lvl="0" marL="0" marR="0" rtl="0" algn="l">
              <a:lnSpc>
                <a:spcPct val="111996"/>
              </a:lnSpc>
              <a:spcBef>
                <a:spcPts val="0"/>
              </a:spcBef>
              <a:spcAft>
                <a:spcPts val="0"/>
              </a:spcAft>
              <a:buNone/>
            </a:pPr>
            <a:r>
              <a:rPr b="0" i="0" lang="en-US" sz="3001" u="none" cap="none" strike="noStrike">
                <a:solidFill>
                  <a:srgbClr val="000000"/>
                </a:solidFill>
                <a:latin typeface="Saira ExtraCondensed Black"/>
                <a:ea typeface="Saira ExtraCondensed Black"/>
                <a:cs typeface="Saira ExtraCondensed Black"/>
                <a:sym typeface="Saira ExtraCondensed Black"/>
              </a:rPr>
              <a:t>ĐỖ QUỐC SANG</a:t>
            </a:r>
            <a:endParaRPr/>
          </a:p>
          <a:p>
            <a:pPr indent="0" lvl="0" marL="0" marR="0" rtl="0" algn="l">
              <a:lnSpc>
                <a:spcPct val="111996"/>
              </a:lnSpc>
              <a:spcBef>
                <a:spcPts val="0"/>
              </a:spcBef>
              <a:spcAft>
                <a:spcPts val="0"/>
              </a:spcAft>
              <a:buNone/>
            </a:pPr>
            <a:r>
              <a:rPr b="0" i="0" lang="en-US" sz="3001" u="none" cap="none" strike="noStrike">
                <a:solidFill>
                  <a:srgbClr val="000000"/>
                </a:solidFill>
                <a:latin typeface="Saira ExtraCondensed Black"/>
                <a:ea typeface="Saira ExtraCondensed Black"/>
                <a:cs typeface="Saira ExtraCondensed Black"/>
                <a:sym typeface="Saira ExtraCondensed Black"/>
              </a:rPr>
              <a:t>PHẠM THỊ HOÀI TRANG</a:t>
            </a:r>
            <a:endParaRPr/>
          </a:p>
        </p:txBody>
      </p:sp>
      <p:sp>
        <p:nvSpPr>
          <p:cNvPr id="100" name="Google Shape;100;p1"/>
          <p:cNvSpPr txBox="1"/>
          <p:nvPr/>
        </p:nvSpPr>
        <p:spPr>
          <a:xfrm>
            <a:off x="1028700" y="1082416"/>
            <a:ext cx="2218907" cy="2889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000" u="none" cap="none" strike="noStrike">
                <a:solidFill>
                  <a:srgbClr val="57622F"/>
                </a:solidFill>
                <a:latin typeface="Arial"/>
                <a:ea typeface="Arial"/>
                <a:cs typeface="Arial"/>
                <a:sym typeface="Arial"/>
              </a:rPr>
              <a:t>PAGE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0"/>
          <p:cNvSpPr txBox="1"/>
          <p:nvPr/>
        </p:nvSpPr>
        <p:spPr>
          <a:xfrm>
            <a:off x="10351021" y="3992720"/>
            <a:ext cx="6282854" cy="2981320"/>
          </a:xfrm>
          <a:prstGeom prst="rect">
            <a:avLst/>
          </a:prstGeom>
          <a:noFill/>
          <a:ln>
            <a:noFill/>
          </a:ln>
        </p:spPr>
        <p:txBody>
          <a:bodyPr anchorCtr="0" anchor="t" bIns="0" lIns="0" spcFirstLastPara="1" rIns="0" wrap="square" tIns="0">
            <a:spAutoFit/>
          </a:bodyPr>
          <a:lstStyle/>
          <a:p>
            <a:pPr indent="0" lvl="0" marL="0" marR="0" rtl="0" algn="l">
              <a:lnSpc>
                <a:spcPct val="89999"/>
              </a:lnSpc>
              <a:spcBef>
                <a:spcPts val="0"/>
              </a:spcBef>
              <a:spcAft>
                <a:spcPts val="0"/>
              </a:spcAft>
              <a:buNone/>
            </a:pPr>
            <a:r>
              <a:rPr b="0" i="0" lang="en-US" sz="12499" u="none" cap="none" strike="noStrike">
                <a:solidFill>
                  <a:srgbClr val="647037"/>
                </a:solidFill>
                <a:latin typeface="Arial"/>
                <a:ea typeface="Arial"/>
                <a:cs typeface="Arial"/>
                <a:sym typeface="Arial"/>
              </a:rPr>
              <a:t>Thank</a:t>
            </a:r>
            <a:endParaRPr/>
          </a:p>
          <a:p>
            <a:pPr indent="0" lvl="0" marL="0" marR="0" rtl="0" algn="l">
              <a:lnSpc>
                <a:spcPct val="89999"/>
              </a:lnSpc>
              <a:spcBef>
                <a:spcPts val="0"/>
              </a:spcBef>
              <a:spcAft>
                <a:spcPts val="0"/>
              </a:spcAft>
              <a:buNone/>
            </a:pPr>
            <a:r>
              <a:rPr b="0" i="0" lang="en-US" sz="12499" u="none" cap="none" strike="noStrike">
                <a:solidFill>
                  <a:srgbClr val="647037"/>
                </a:solidFill>
                <a:latin typeface="Arial"/>
                <a:ea typeface="Arial"/>
                <a:cs typeface="Arial"/>
                <a:sym typeface="Arial"/>
              </a:rPr>
              <a:t>You</a:t>
            </a:r>
            <a:endParaRPr/>
          </a:p>
        </p:txBody>
      </p:sp>
      <p:cxnSp>
        <p:nvCxnSpPr>
          <p:cNvPr id="231" name="Google Shape;231;p10"/>
          <p:cNvCxnSpPr/>
          <p:nvPr/>
        </p:nvCxnSpPr>
        <p:spPr>
          <a:xfrm rot="-5400000">
            <a:off x="9413167" y="4947510"/>
            <a:ext cx="1255854" cy="0"/>
          </a:xfrm>
          <a:prstGeom prst="straightConnector1">
            <a:avLst/>
          </a:prstGeom>
          <a:noFill/>
          <a:ln cap="flat" cmpd="sng" w="47625">
            <a:solidFill>
              <a:srgbClr val="B0A661"/>
            </a:solidFill>
            <a:prstDash val="solid"/>
            <a:round/>
            <a:headEnd len="sm" w="sm" type="none"/>
            <a:tailEnd len="sm" w="sm" type="none"/>
          </a:ln>
        </p:spPr>
      </p:cxnSp>
      <p:pic>
        <p:nvPicPr>
          <p:cNvPr id="232" name="Google Shape;232;p10"/>
          <p:cNvPicPr preferRelativeResize="0"/>
          <p:nvPr/>
        </p:nvPicPr>
        <p:blipFill rotWithShape="1">
          <a:blip r:embed="rId3">
            <a:alphaModFix/>
          </a:blip>
          <a:srcRect b="2648" l="0" r="0" t="2647"/>
          <a:stretch/>
        </p:blipFill>
        <p:spPr>
          <a:xfrm>
            <a:off x="3306715" y="1028700"/>
            <a:ext cx="5793299" cy="8229600"/>
          </a:xfrm>
          <a:prstGeom prst="rect">
            <a:avLst/>
          </a:prstGeom>
          <a:noFill/>
          <a:ln>
            <a:noFill/>
          </a:ln>
        </p:spPr>
      </p:pic>
      <p:grpSp>
        <p:nvGrpSpPr>
          <p:cNvPr id="233" name="Google Shape;233;p10"/>
          <p:cNvGrpSpPr/>
          <p:nvPr/>
        </p:nvGrpSpPr>
        <p:grpSpPr>
          <a:xfrm>
            <a:off x="1028700" y="7982426"/>
            <a:ext cx="3086101" cy="3122263"/>
            <a:chOff x="0" y="-9525"/>
            <a:chExt cx="812800" cy="822325"/>
          </a:xfrm>
        </p:grpSpPr>
        <p:sp>
          <p:nvSpPr>
            <p:cNvPr id="234" name="Google Shape;234;p10"/>
            <p:cNvSpPr/>
            <p:nvPr/>
          </p:nvSpPr>
          <p:spPr>
            <a:xfrm>
              <a:off x="0" y="0"/>
              <a:ext cx="345454" cy="326508"/>
            </a:xfrm>
            <a:custGeom>
              <a:rect b="b" l="l" r="r" t="t"/>
              <a:pathLst>
                <a:path extrusionOk="0" h="326508" w="345454">
                  <a:moveTo>
                    <a:pt x="0" y="0"/>
                  </a:moveTo>
                  <a:lnTo>
                    <a:pt x="345454" y="0"/>
                  </a:lnTo>
                  <a:lnTo>
                    <a:pt x="345454" y="326508"/>
                  </a:lnTo>
                  <a:lnTo>
                    <a:pt x="0" y="326508"/>
                  </a:lnTo>
                  <a:close/>
                </a:path>
              </a:pathLst>
            </a:custGeom>
            <a:solidFill>
              <a:srgbClr val="B0A661"/>
            </a:solidFill>
            <a:ln>
              <a:noFill/>
            </a:ln>
          </p:spPr>
        </p:sp>
        <p:sp>
          <p:nvSpPr>
            <p:cNvPr id="235" name="Google Shape;235;p10"/>
            <p:cNvSpPr txBox="1"/>
            <p:nvPr/>
          </p:nvSpPr>
          <p:spPr>
            <a:xfrm>
              <a:off x="0" y="-9525"/>
              <a:ext cx="812800" cy="822325"/>
            </a:xfrm>
            <a:prstGeom prst="rect">
              <a:avLst/>
            </a:prstGeom>
            <a:noFill/>
            <a:ln>
              <a:noFill/>
            </a:ln>
          </p:spPr>
          <p:txBody>
            <a:bodyPr anchorCtr="0" anchor="ctr" bIns="50800" lIns="50800" spcFirstLastPara="1" rIns="50800" wrap="square" tIns="50800">
              <a:noAutofit/>
            </a:bodyPr>
            <a:lstStyle/>
            <a:p>
              <a:pPr indent="0" lvl="0" marL="0" marR="0" rtl="0" algn="ctr">
                <a:lnSpc>
                  <a:spcPct val="13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5"/>
        </a:solidFill>
      </p:bgPr>
    </p:bg>
    <p:spTree>
      <p:nvGrpSpPr>
        <p:cNvPr id="104" name="Shape 104"/>
        <p:cNvGrpSpPr/>
        <p:nvPr/>
      </p:nvGrpSpPr>
      <p:grpSpPr>
        <a:xfrm>
          <a:off x="0" y="0"/>
          <a:ext cx="0" cy="0"/>
          <a:chOff x="0" y="0"/>
          <a:chExt cx="0" cy="0"/>
        </a:xfrm>
      </p:grpSpPr>
      <p:grpSp>
        <p:nvGrpSpPr>
          <p:cNvPr id="105" name="Google Shape;105;p2"/>
          <p:cNvGrpSpPr/>
          <p:nvPr/>
        </p:nvGrpSpPr>
        <p:grpSpPr>
          <a:xfrm>
            <a:off x="0" y="1870544"/>
            <a:ext cx="7238453" cy="8416456"/>
            <a:chOff x="0" y="-38100"/>
            <a:chExt cx="1475926" cy="1716121"/>
          </a:xfrm>
        </p:grpSpPr>
        <p:sp>
          <p:nvSpPr>
            <p:cNvPr id="106" name="Google Shape;106;p2"/>
            <p:cNvSpPr/>
            <p:nvPr/>
          </p:nvSpPr>
          <p:spPr>
            <a:xfrm>
              <a:off x="0" y="0"/>
              <a:ext cx="1475926" cy="1678021"/>
            </a:xfrm>
            <a:custGeom>
              <a:rect b="b" l="l" r="r" t="t"/>
              <a:pathLst>
                <a:path extrusionOk="0" h="1678021" w="1475926">
                  <a:moveTo>
                    <a:pt x="0" y="0"/>
                  </a:moveTo>
                  <a:lnTo>
                    <a:pt x="1475926" y="0"/>
                  </a:lnTo>
                  <a:lnTo>
                    <a:pt x="1475926" y="1678021"/>
                  </a:lnTo>
                  <a:lnTo>
                    <a:pt x="0" y="1678021"/>
                  </a:lnTo>
                  <a:close/>
                </a:path>
              </a:pathLst>
            </a:custGeom>
            <a:solidFill>
              <a:srgbClr val="788449"/>
            </a:solidFill>
            <a:ln>
              <a:noFill/>
            </a:ln>
          </p:spPr>
        </p:sp>
        <p:sp>
          <p:nvSpPr>
            <p:cNvPr id="107" name="Google Shape;107;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8" name="Google Shape;108;p2"/>
          <p:cNvSpPr txBox="1"/>
          <p:nvPr/>
        </p:nvSpPr>
        <p:spPr>
          <a:xfrm>
            <a:off x="1028700" y="8693224"/>
            <a:ext cx="2695157" cy="812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000" u="none" cap="none" strike="noStrike">
                <a:solidFill>
                  <a:srgbClr val="FFFFFF"/>
                </a:solidFill>
                <a:latin typeface="Alegreya Sans"/>
                <a:ea typeface="Alegreya Sans"/>
                <a:cs typeface="Alegreya Sans"/>
                <a:sym typeface="Alegreya Sans"/>
              </a:rPr>
              <a:t>Nhóm 9</a:t>
            </a:r>
            <a:endParaRPr/>
          </a:p>
          <a:p>
            <a:pPr indent="0" lvl="0" marL="0" marR="0" rtl="0" algn="l">
              <a:lnSpc>
                <a:spcPct val="100000"/>
              </a:lnSpc>
              <a:spcBef>
                <a:spcPts val="0"/>
              </a:spcBef>
              <a:spcAft>
                <a:spcPts val="0"/>
              </a:spcAft>
              <a:buNone/>
            </a:pPr>
            <a:r>
              <a:rPr b="0" i="0" lang="en-US" sz="2000" u="none" cap="none" strike="noStrike">
                <a:solidFill>
                  <a:srgbClr val="FFFFFF"/>
                </a:solidFill>
                <a:latin typeface="Alegreya Sans"/>
                <a:ea typeface="Alegreya Sans"/>
                <a:cs typeface="Alegreya Sans"/>
                <a:sym typeface="Alegreya Sans"/>
              </a:rPr>
              <a:t>CTK44B</a:t>
            </a:r>
            <a:endParaRPr/>
          </a:p>
          <a:p>
            <a:pPr indent="0" lvl="0" marL="0" marR="0" rtl="0" algn="l">
              <a:lnSpc>
                <a:spcPct val="100000"/>
              </a:lnSpc>
              <a:spcBef>
                <a:spcPts val="0"/>
              </a:spcBef>
              <a:spcAft>
                <a:spcPts val="0"/>
              </a:spcAft>
              <a:buNone/>
            </a:pPr>
            <a:r>
              <a:t/>
            </a:r>
            <a:endParaRPr b="0" i="0" sz="2000" u="none" cap="none" strike="noStrike">
              <a:solidFill>
                <a:srgbClr val="FFFFFF"/>
              </a:solidFill>
              <a:latin typeface="Alegreya Sans"/>
              <a:ea typeface="Alegreya Sans"/>
              <a:cs typeface="Alegreya Sans"/>
              <a:sym typeface="Alegreya Sans"/>
            </a:endParaRPr>
          </a:p>
        </p:txBody>
      </p:sp>
      <p:sp>
        <p:nvSpPr>
          <p:cNvPr id="109" name="Google Shape;109;p2"/>
          <p:cNvSpPr txBox="1"/>
          <p:nvPr/>
        </p:nvSpPr>
        <p:spPr>
          <a:xfrm>
            <a:off x="1028700" y="1038225"/>
            <a:ext cx="2218907" cy="288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000" u="none" cap="none" strike="noStrike">
                <a:solidFill>
                  <a:srgbClr val="57622F"/>
                </a:solidFill>
                <a:latin typeface="Arial"/>
                <a:ea typeface="Arial"/>
                <a:cs typeface="Arial"/>
                <a:sym typeface="Arial"/>
              </a:rPr>
              <a:t>PAGE 02</a:t>
            </a:r>
            <a:endParaRPr/>
          </a:p>
        </p:txBody>
      </p:sp>
      <p:sp>
        <p:nvSpPr>
          <p:cNvPr id="110" name="Google Shape;110;p2"/>
          <p:cNvSpPr txBox="1"/>
          <p:nvPr/>
        </p:nvSpPr>
        <p:spPr>
          <a:xfrm>
            <a:off x="10341040" y="3245828"/>
            <a:ext cx="6371119" cy="5255896"/>
          </a:xfrm>
          <a:prstGeom prst="rect">
            <a:avLst/>
          </a:prstGeom>
          <a:noFill/>
          <a:ln>
            <a:noFill/>
          </a:ln>
        </p:spPr>
        <p:txBody>
          <a:bodyPr anchorCtr="0" anchor="t" bIns="0" lIns="0" spcFirstLastPara="1" rIns="0" wrap="square" tIns="0">
            <a:spAutoFit/>
          </a:bodyPr>
          <a:lstStyle/>
          <a:p>
            <a:pPr indent="-453387" lvl="1" marL="906774" marR="0" rtl="0" algn="l">
              <a:lnSpc>
                <a:spcPct val="140009"/>
              </a:lnSpc>
              <a:spcBef>
                <a:spcPts val="0"/>
              </a:spcBef>
              <a:spcAft>
                <a:spcPts val="0"/>
              </a:spcAft>
              <a:buClr>
                <a:srgbClr val="57622F"/>
              </a:buClr>
              <a:buSzPts val="4199"/>
              <a:buFont typeface="Arial"/>
              <a:buChar char="•"/>
            </a:pPr>
            <a:r>
              <a:rPr b="0" i="0" lang="en-US" sz="4199" u="none" cap="none" strike="noStrike">
                <a:solidFill>
                  <a:srgbClr val="57622F"/>
                </a:solidFill>
                <a:latin typeface="Alegreya Sans"/>
                <a:ea typeface="Alegreya Sans"/>
                <a:cs typeface="Alegreya Sans"/>
                <a:sym typeface="Alegreya Sans"/>
              </a:rPr>
              <a:t>Giới thiệu về đề tài</a:t>
            </a:r>
            <a:endParaRPr/>
          </a:p>
          <a:p>
            <a:pPr indent="-453387" lvl="1" marL="906774" marR="0" rtl="0" algn="l">
              <a:lnSpc>
                <a:spcPct val="140009"/>
              </a:lnSpc>
              <a:spcBef>
                <a:spcPts val="0"/>
              </a:spcBef>
              <a:spcAft>
                <a:spcPts val="0"/>
              </a:spcAft>
              <a:buClr>
                <a:srgbClr val="57622F"/>
              </a:buClr>
              <a:buSzPts val="4199"/>
              <a:buFont typeface="Arial"/>
              <a:buChar char="•"/>
            </a:pPr>
            <a:r>
              <a:rPr b="0" i="0" lang="en-US" sz="4199" u="none" cap="none" strike="noStrike">
                <a:solidFill>
                  <a:srgbClr val="57622F"/>
                </a:solidFill>
                <a:latin typeface="Alegreya Sans"/>
                <a:ea typeface="Alegreya Sans"/>
                <a:cs typeface="Alegreya Sans"/>
                <a:sym typeface="Alegreya Sans"/>
              </a:rPr>
              <a:t>Công nghệ sử dụng</a:t>
            </a:r>
            <a:endParaRPr/>
          </a:p>
          <a:p>
            <a:pPr indent="-453387" lvl="1" marL="906774" marR="0" rtl="0" algn="l">
              <a:lnSpc>
                <a:spcPct val="140009"/>
              </a:lnSpc>
              <a:spcBef>
                <a:spcPts val="0"/>
              </a:spcBef>
              <a:spcAft>
                <a:spcPts val="0"/>
              </a:spcAft>
              <a:buClr>
                <a:srgbClr val="57622F"/>
              </a:buClr>
              <a:buSzPts val="4199"/>
              <a:buFont typeface="Arial"/>
              <a:buChar char="•"/>
            </a:pPr>
            <a:r>
              <a:rPr b="0" i="0" lang="en-US" sz="4199" u="none" cap="none" strike="noStrike">
                <a:solidFill>
                  <a:srgbClr val="57622F"/>
                </a:solidFill>
                <a:latin typeface="Alegreya Sans"/>
                <a:ea typeface="Alegreya Sans"/>
                <a:cs typeface="Alegreya Sans"/>
                <a:sym typeface="Alegreya Sans"/>
              </a:rPr>
              <a:t>Các chức năng chính</a:t>
            </a:r>
            <a:endParaRPr/>
          </a:p>
          <a:p>
            <a:pPr indent="-453387" lvl="1" marL="906774" marR="0" rtl="0" algn="l">
              <a:lnSpc>
                <a:spcPct val="140009"/>
              </a:lnSpc>
              <a:spcBef>
                <a:spcPts val="0"/>
              </a:spcBef>
              <a:spcAft>
                <a:spcPts val="0"/>
              </a:spcAft>
              <a:buClr>
                <a:srgbClr val="57622F"/>
              </a:buClr>
              <a:buSzPts val="4199"/>
              <a:buFont typeface="Arial"/>
              <a:buChar char="•"/>
            </a:pPr>
            <a:r>
              <a:rPr b="0" i="0" lang="en-US" sz="4199" u="none" cap="none" strike="noStrike">
                <a:solidFill>
                  <a:srgbClr val="57622F"/>
                </a:solidFill>
                <a:latin typeface="Alegreya Sans"/>
                <a:ea typeface="Alegreya Sans"/>
                <a:cs typeface="Alegreya Sans"/>
                <a:sym typeface="Alegreya Sans"/>
              </a:rPr>
              <a:t>Tiến độ thực hiện</a:t>
            </a:r>
            <a:endParaRPr/>
          </a:p>
          <a:p>
            <a:pPr indent="-453387" lvl="1" marL="906774" marR="0" rtl="0" algn="l">
              <a:lnSpc>
                <a:spcPct val="140009"/>
              </a:lnSpc>
              <a:spcBef>
                <a:spcPts val="0"/>
              </a:spcBef>
              <a:spcAft>
                <a:spcPts val="0"/>
              </a:spcAft>
              <a:buClr>
                <a:srgbClr val="57622F"/>
              </a:buClr>
              <a:buSzPts val="4199"/>
              <a:buFont typeface="Arial"/>
              <a:buChar char="•"/>
            </a:pPr>
            <a:r>
              <a:rPr b="0" i="0" lang="en-US" sz="4199" u="none" cap="none" strike="noStrike">
                <a:solidFill>
                  <a:srgbClr val="57622F"/>
                </a:solidFill>
                <a:latin typeface="Alegreya Sans"/>
                <a:ea typeface="Alegreya Sans"/>
                <a:cs typeface="Alegreya Sans"/>
                <a:sym typeface="Alegreya Sans"/>
              </a:rPr>
              <a:t>Kết quả đạt được và demo</a:t>
            </a:r>
            <a:endParaRPr/>
          </a:p>
          <a:p>
            <a:pPr indent="-453387" lvl="1" marL="906774" marR="0" rtl="0" algn="l">
              <a:lnSpc>
                <a:spcPct val="140009"/>
              </a:lnSpc>
              <a:spcBef>
                <a:spcPts val="0"/>
              </a:spcBef>
              <a:spcAft>
                <a:spcPts val="0"/>
              </a:spcAft>
              <a:buClr>
                <a:srgbClr val="57622F"/>
              </a:buClr>
              <a:buSzPts val="4199"/>
              <a:buFont typeface="Arial"/>
              <a:buChar char="•"/>
            </a:pPr>
            <a:r>
              <a:rPr b="0" i="0" lang="en-US" sz="4199" u="none" cap="none" strike="noStrike">
                <a:solidFill>
                  <a:srgbClr val="57622F"/>
                </a:solidFill>
                <a:latin typeface="Alegreya Sans"/>
                <a:ea typeface="Alegreya Sans"/>
                <a:cs typeface="Alegreya Sans"/>
                <a:sym typeface="Alegreya Sans"/>
              </a:rPr>
              <a:t>Đóng góp của các thành viên</a:t>
            </a:r>
            <a:endParaRPr/>
          </a:p>
          <a:p>
            <a:pPr indent="-453387" lvl="1" marL="906774" marR="0" rtl="0" algn="l">
              <a:lnSpc>
                <a:spcPct val="140009"/>
              </a:lnSpc>
              <a:spcBef>
                <a:spcPts val="0"/>
              </a:spcBef>
              <a:spcAft>
                <a:spcPts val="0"/>
              </a:spcAft>
              <a:buClr>
                <a:srgbClr val="57622F"/>
              </a:buClr>
              <a:buSzPts val="4199"/>
              <a:buFont typeface="Arial"/>
              <a:buChar char="•"/>
            </a:pPr>
            <a:r>
              <a:rPr b="0" i="0" lang="en-US" sz="4199" u="none" cap="none" strike="noStrike">
                <a:solidFill>
                  <a:srgbClr val="57622F"/>
                </a:solidFill>
                <a:latin typeface="Alegreya Sans"/>
                <a:ea typeface="Alegreya Sans"/>
                <a:cs typeface="Alegreya Sans"/>
                <a:sym typeface="Alegreya Sans"/>
              </a:rPr>
              <a:t>Công việc tiếp theo</a:t>
            </a:r>
            <a:endParaRPr/>
          </a:p>
        </p:txBody>
      </p:sp>
      <p:sp>
        <p:nvSpPr>
          <p:cNvPr id="111" name="Google Shape;111;p2"/>
          <p:cNvSpPr txBox="1"/>
          <p:nvPr/>
        </p:nvSpPr>
        <p:spPr>
          <a:xfrm>
            <a:off x="10119788" y="1465512"/>
            <a:ext cx="6592371" cy="125045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8700" u="none" cap="none" strike="noStrike">
                <a:solidFill>
                  <a:srgbClr val="647037"/>
                </a:solidFill>
                <a:latin typeface="Saira ExtraCondensed Black"/>
                <a:ea typeface="Saira ExtraCondensed Black"/>
                <a:cs typeface="Saira ExtraCondensed Black"/>
                <a:sym typeface="Saira ExtraCondensed Black"/>
              </a:rPr>
              <a:t>TỔNG QUAN </a:t>
            </a:r>
            <a:endParaRPr/>
          </a:p>
        </p:txBody>
      </p:sp>
      <p:pic>
        <p:nvPicPr>
          <p:cNvPr id="112" name="Google Shape;112;p2"/>
          <p:cNvPicPr preferRelativeResize="0"/>
          <p:nvPr/>
        </p:nvPicPr>
        <p:blipFill rotWithShape="1">
          <a:blip r:embed="rId3">
            <a:alphaModFix/>
          </a:blip>
          <a:srcRect b="0" l="28325" r="28324" t="0"/>
          <a:stretch/>
        </p:blipFill>
        <p:spPr>
          <a:xfrm>
            <a:off x="3198216" y="1028700"/>
            <a:ext cx="5945784" cy="822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5"/>
        </a:solidFill>
      </p:bgPr>
    </p:bg>
    <p:spTree>
      <p:nvGrpSpPr>
        <p:cNvPr id="116" name="Shape 116"/>
        <p:cNvGrpSpPr/>
        <p:nvPr/>
      </p:nvGrpSpPr>
      <p:grpSpPr>
        <a:xfrm>
          <a:off x="0" y="0"/>
          <a:ext cx="0" cy="0"/>
          <a:chOff x="0" y="0"/>
          <a:chExt cx="0" cy="0"/>
        </a:xfrm>
      </p:grpSpPr>
      <p:pic>
        <p:nvPicPr>
          <p:cNvPr id="117" name="Google Shape;117;p3"/>
          <p:cNvPicPr preferRelativeResize="0"/>
          <p:nvPr/>
        </p:nvPicPr>
        <p:blipFill rotWithShape="1">
          <a:blip r:embed="rId3">
            <a:alphaModFix/>
          </a:blip>
          <a:srcRect b="0" l="345" r="344" t="0"/>
          <a:stretch/>
        </p:blipFill>
        <p:spPr>
          <a:xfrm>
            <a:off x="10756428" y="3321497"/>
            <a:ext cx="6368694" cy="4129173"/>
          </a:xfrm>
          <a:prstGeom prst="rect">
            <a:avLst/>
          </a:prstGeom>
          <a:noFill/>
          <a:ln>
            <a:noFill/>
          </a:ln>
        </p:spPr>
      </p:pic>
      <p:sp>
        <p:nvSpPr>
          <p:cNvPr id="118" name="Google Shape;118;p3"/>
          <p:cNvSpPr/>
          <p:nvPr/>
        </p:nvSpPr>
        <p:spPr>
          <a:xfrm>
            <a:off x="354496" y="7675909"/>
            <a:ext cx="2029652" cy="2029652"/>
          </a:xfrm>
          <a:custGeom>
            <a:rect b="b" l="l" r="r" t="t"/>
            <a:pathLst>
              <a:path extrusionOk="0" h="2029652" w="2029652">
                <a:moveTo>
                  <a:pt x="0" y="0"/>
                </a:moveTo>
                <a:lnTo>
                  <a:pt x="2029651" y="0"/>
                </a:lnTo>
                <a:lnTo>
                  <a:pt x="2029651" y="2029652"/>
                </a:lnTo>
                <a:lnTo>
                  <a:pt x="0" y="2029652"/>
                </a:lnTo>
                <a:lnTo>
                  <a:pt x="0" y="0"/>
                </a:lnTo>
                <a:close/>
              </a:path>
            </a:pathLst>
          </a:custGeom>
          <a:blipFill rotWithShape="1">
            <a:blip r:embed="rId4">
              <a:alphaModFix/>
            </a:blip>
            <a:stretch>
              <a:fillRect b="0" l="0" r="0" t="0"/>
            </a:stretch>
          </a:blipFill>
          <a:ln>
            <a:noFill/>
          </a:ln>
        </p:spPr>
      </p:sp>
      <p:sp>
        <p:nvSpPr>
          <p:cNvPr id="119" name="Google Shape;119;p3"/>
          <p:cNvSpPr/>
          <p:nvPr/>
        </p:nvSpPr>
        <p:spPr>
          <a:xfrm>
            <a:off x="14385238" y="1451001"/>
            <a:ext cx="1789648" cy="894824"/>
          </a:xfrm>
          <a:custGeom>
            <a:rect b="b" l="l" r="r" t="t"/>
            <a:pathLst>
              <a:path extrusionOk="0" h="894824" w="1789648">
                <a:moveTo>
                  <a:pt x="0" y="0"/>
                </a:moveTo>
                <a:lnTo>
                  <a:pt x="1789648" y="0"/>
                </a:lnTo>
                <a:lnTo>
                  <a:pt x="1789648" y="894824"/>
                </a:lnTo>
                <a:lnTo>
                  <a:pt x="0" y="894824"/>
                </a:lnTo>
                <a:lnTo>
                  <a:pt x="0" y="0"/>
                </a:lnTo>
                <a:close/>
              </a:path>
            </a:pathLst>
          </a:custGeom>
          <a:blipFill rotWithShape="1">
            <a:blip r:embed="rId5">
              <a:alphaModFix/>
            </a:blip>
            <a:stretch>
              <a:fillRect b="0" l="0" r="0" t="0"/>
            </a:stretch>
          </a:blipFill>
          <a:ln>
            <a:noFill/>
          </a:ln>
        </p:spPr>
      </p:sp>
      <p:sp>
        <p:nvSpPr>
          <p:cNvPr id="120" name="Google Shape;120;p3"/>
          <p:cNvSpPr txBox="1"/>
          <p:nvPr/>
        </p:nvSpPr>
        <p:spPr>
          <a:xfrm>
            <a:off x="2138154" y="3227597"/>
            <a:ext cx="7888049" cy="5665470"/>
          </a:xfrm>
          <a:prstGeom prst="rect">
            <a:avLst/>
          </a:prstGeom>
          <a:noFill/>
          <a:ln>
            <a:noFill/>
          </a:ln>
        </p:spPr>
        <p:txBody>
          <a:bodyPr anchorCtr="0" anchor="t" bIns="0" lIns="0" spcFirstLastPara="1" rIns="0" wrap="square" tIns="0">
            <a:spAutoFit/>
          </a:bodyPr>
          <a:lstStyle/>
          <a:p>
            <a:pPr indent="0" lvl="0" marL="0" marR="0" rtl="0" algn="just">
              <a:lnSpc>
                <a:spcPct val="123000"/>
              </a:lnSpc>
              <a:spcBef>
                <a:spcPts val="0"/>
              </a:spcBef>
              <a:spcAft>
                <a:spcPts val="0"/>
              </a:spcAft>
              <a:buNone/>
            </a:pPr>
            <a:r>
              <a:rPr b="0" i="0" lang="en-US" sz="3000" u="none" cap="none" strike="noStrike">
                <a:solidFill>
                  <a:srgbClr val="57622F"/>
                </a:solidFill>
                <a:latin typeface="Alegreya Sans"/>
                <a:ea typeface="Alegreya Sans"/>
                <a:cs typeface="Alegreya Sans"/>
                <a:sym typeface="Alegreya Sans"/>
              </a:rPr>
              <a:t>Di sản văn hóa đóng vai trò quan trọng trong bảo tồn và phát triển văn hóa, lịch sử và danh lam thắng cảnh của một quốc gia.</a:t>
            </a:r>
            <a:endParaRPr/>
          </a:p>
          <a:p>
            <a:pPr indent="-323850" lvl="1" marL="647700" marR="0" rtl="0" algn="just">
              <a:lnSpc>
                <a:spcPct val="123000"/>
              </a:lnSpc>
              <a:spcBef>
                <a:spcPts val="0"/>
              </a:spcBef>
              <a:spcAft>
                <a:spcPts val="0"/>
              </a:spcAft>
              <a:buClr>
                <a:srgbClr val="57622F"/>
              </a:buClr>
              <a:buSzPts val="3000"/>
              <a:buFont typeface="Arial"/>
              <a:buChar char="•"/>
            </a:pPr>
            <a:r>
              <a:rPr b="0" i="0" lang="en-US" sz="3000" u="none" cap="none" strike="noStrike">
                <a:solidFill>
                  <a:srgbClr val="57622F"/>
                </a:solidFill>
                <a:latin typeface="Alegreya Sans"/>
                <a:ea typeface="Alegreya Sans"/>
                <a:cs typeface="Alegreya Sans"/>
                <a:sym typeface="Alegreya Sans"/>
              </a:rPr>
              <a:t>Tuy nhiên, việc quản lý và bảo vệ di sản văn hóa đòi hỏi sự tập trung, cẩn thận và phương pháp quản lý hiệu quả.</a:t>
            </a:r>
            <a:endParaRPr/>
          </a:p>
          <a:p>
            <a:pPr indent="-323850" lvl="1" marL="647700" marR="0" rtl="0" algn="just">
              <a:lnSpc>
                <a:spcPct val="123000"/>
              </a:lnSpc>
              <a:spcBef>
                <a:spcPts val="0"/>
              </a:spcBef>
              <a:spcAft>
                <a:spcPts val="0"/>
              </a:spcAft>
              <a:buClr>
                <a:srgbClr val="57622F"/>
              </a:buClr>
              <a:buSzPts val="3000"/>
              <a:buFont typeface="Arial"/>
              <a:buChar char="•"/>
            </a:pPr>
            <a:r>
              <a:rPr b="0" i="0" lang="en-US" sz="3000" u="none" cap="none" strike="noStrike">
                <a:solidFill>
                  <a:srgbClr val="57622F"/>
                </a:solidFill>
                <a:latin typeface="Alegreya Sans"/>
                <a:ea typeface="Alegreya Sans"/>
                <a:cs typeface="Alegreya Sans"/>
                <a:sym typeface="Alegreya Sans"/>
              </a:rPr>
              <a:t>Đề tài "Xây dựng ứng dụng web quản lý di sản văn hóa" này tập trung vào xây dựng ứng dụng web quản lý di sản văn hóa nhằm cung cấp một nền tảng hiệu quả và tiện ích cho việc quản lý và theo dõi các di sản văn hóa.</a:t>
            </a:r>
            <a:endParaRPr/>
          </a:p>
          <a:p>
            <a:pPr indent="0" lvl="0" marL="0" marR="0" rtl="0" algn="just">
              <a:lnSpc>
                <a:spcPct val="123000"/>
              </a:lnSpc>
              <a:spcBef>
                <a:spcPts val="0"/>
              </a:spcBef>
              <a:spcAft>
                <a:spcPts val="0"/>
              </a:spcAft>
              <a:buNone/>
            </a:pPr>
            <a:r>
              <a:t/>
            </a:r>
            <a:endParaRPr b="0" i="0" sz="3000" u="none" cap="none" strike="noStrike">
              <a:solidFill>
                <a:srgbClr val="57622F"/>
              </a:solidFill>
              <a:latin typeface="Alegreya Sans"/>
              <a:ea typeface="Alegreya Sans"/>
              <a:cs typeface="Alegreya Sans"/>
              <a:sym typeface="Alegreya Sans"/>
            </a:endParaRPr>
          </a:p>
        </p:txBody>
      </p:sp>
      <p:sp>
        <p:nvSpPr>
          <p:cNvPr id="121" name="Google Shape;121;p3"/>
          <p:cNvSpPr txBox="1"/>
          <p:nvPr/>
        </p:nvSpPr>
        <p:spPr>
          <a:xfrm>
            <a:off x="1028700" y="1082416"/>
            <a:ext cx="2218907" cy="288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000" u="none" cap="none" strike="noStrike">
                <a:solidFill>
                  <a:srgbClr val="57622F"/>
                </a:solidFill>
                <a:latin typeface="Arial"/>
                <a:ea typeface="Arial"/>
                <a:cs typeface="Arial"/>
                <a:sym typeface="Arial"/>
              </a:rPr>
              <a:t>PAGE 03</a:t>
            </a:r>
            <a:endParaRPr/>
          </a:p>
        </p:txBody>
      </p:sp>
      <p:sp>
        <p:nvSpPr>
          <p:cNvPr id="122" name="Google Shape;122;p3"/>
          <p:cNvSpPr txBox="1"/>
          <p:nvPr/>
        </p:nvSpPr>
        <p:spPr>
          <a:xfrm>
            <a:off x="14564143" y="873809"/>
            <a:ext cx="2695157" cy="812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000" u="none" cap="none" strike="noStrike">
                <a:solidFill>
                  <a:srgbClr val="57622F"/>
                </a:solidFill>
                <a:latin typeface="Alegreya Sans"/>
                <a:ea typeface="Alegreya Sans"/>
                <a:cs typeface="Alegreya Sans"/>
                <a:sym typeface="Alegreya Sans"/>
              </a:rPr>
              <a:t>Nhóm 9</a:t>
            </a:r>
            <a:endParaRPr/>
          </a:p>
          <a:p>
            <a:pPr indent="0" lvl="0" marL="0" marR="0" rtl="0" algn="r">
              <a:lnSpc>
                <a:spcPct val="100000"/>
              </a:lnSpc>
              <a:spcBef>
                <a:spcPts val="0"/>
              </a:spcBef>
              <a:spcAft>
                <a:spcPts val="0"/>
              </a:spcAft>
              <a:buNone/>
            </a:pPr>
            <a:r>
              <a:rPr b="0" i="0" lang="en-US" sz="2000" u="none" cap="none" strike="noStrike">
                <a:solidFill>
                  <a:srgbClr val="57622F"/>
                </a:solidFill>
                <a:latin typeface="Alegreya Sans"/>
                <a:ea typeface="Alegreya Sans"/>
                <a:cs typeface="Alegreya Sans"/>
                <a:sym typeface="Alegreya Sans"/>
              </a:rPr>
              <a:t>CTK44B</a:t>
            </a:r>
            <a:endParaRPr/>
          </a:p>
          <a:p>
            <a:pPr indent="0" lvl="0" marL="0" marR="0" rtl="0" algn="r">
              <a:lnSpc>
                <a:spcPct val="100000"/>
              </a:lnSpc>
              <a:spcBef>
                <a:spcPts val="0"/>
              </a:spcBef>
              <a:spcAft>
                <a:spcPts val="0"/>
              </a:spcAft>
              <a:buNone/>
            </a:pPr>
            <a:r>
              <a:t/>
            </a:r>
            <a:endParaRPr b="0" i="0" sz="2000" u="none" cap="none" strike="noStrike">
              <a:solidFill>
                <a:srgbClr val="57622F"/>
              </a:solidFill>
              <a:latin typeface="Alegreya Sans"/>
              <a:ea typeface="Alegreya Sans"/>
              <a:cs typeface="Alegreya Sans"/>
              <a:sym typeface="Alegreya Sans"/>
            </a:endParaRPr>
          </a:p>
        </p:txBody>
      </p:sp>
      <p:sp>
        <p:nvSpPr>
          <p:cNvPr id="123" name="Google Shape;123;p3"/>
          <p:cNvSpPr txBox="1"/>
          <p:nvPr/>
        </p:nvSpPr>
        <p:spPr>
          <a:xfrm>
            <a:off x="5847815" y="1095375"/>
            <a:ext cx="6592371" cy="125045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8700" u="none" cap="none" strike="noStrike">
                <a:solidFill>
                  <a:srgbClr val="647037"/>
                </a:solidFill>
                <a:latin typeface="Saira ExtraCondensed Black"/>
                <a:ea typeface="Saira ExtraCondensed Black"/>
                <a:cs typeface="Saira ExtraCondensed Black"/>
                <a:sym typeface="Saira ExtraCondensed Black"/>
              </a:rPr>
              <a:t>GIỚI THIỆU ĐỀ TÀI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4"/>
          <p:cNvPicPr preferRelativeResize="0"/>
          <p:nvPr/>
        </p:nvPicPr>
        <p:blipFill rotWithShape="1">
          <a:blip r:embed="rId3">
            <a:alphaModFix/>
          </a:blip>
          <a:srcRect b="31250" l="0" r="0" t="31249"/>
          <a:stretch/>
        </p:blipFill>
        <p:spPr>
          <a:xfrm>
            <a:off x="0" y="0"/>
            <a:ext cx="18288000" cy="10287000"/>
          </a:xfrm>
          <a:prstGeom prst="rect">
            <a:avLst/>
          </a:prstGeom>
          <a:noFill/>
          <a:ln>
            <a:noFill/>
          </a:ln>
        </p:spPr>
      </p:pic>
      <p:grpSp>
        <p:nvGrpSpPr>
          <p:cNvPr id="133" name="Google Shape;133;p4"/>
          <p:cNvGrpSpPr/>
          <p:nvPr/>
        </p:nvGrpSpPr>
        <p:grpSpPr>
          <a:xfrm>
            <a:off x="567785" y="478185"/>
            <a:ext cx="17259300" cy="9294465"/>
            <a:chOff x="0" y="-9525"/>
            <a:chExt cx="4545659" cy="2447925"/>
          </a:xfrm>
        </p:grpSpPr>
        <p:sp>
          <p:nvSpPr>
            <p:cNvPr id="134" name="Google Shape;134;p4"/>
            <p:cNvSpPr/>
            <p:nvPr/>
          </p:nvSpPr>
          <p:spPr>
            <a:xfrm>
              <a:off x="0" y="0"/>
              <a:ext cx="4545659" cy="2438400"/>
            </a:xfrm>
            <a:custGeom>
              <a:rect b="b" l="l" r="r" t="t"/>
              <a:pathLst>
                <a:path extrusionOk="0" h="2438400" w="4545659">
                  <a:moveTo>
                    <a:pt x="0" y="0"/>
                  </a:moveTo>
                  <a:lnTo>
                    <a:pt x="4545659" y="0"/>
                  </a:lnTo>
                  <a:lnTo>
                    <a:pt x="4545659" y="2438400"/>
                  </a:lnTo>
                  <a:lnTo>
                    <a:pt x="0" y="2438400"/>
                  </a:lnTo>
                  <a:close/>
                </a:path>
              </a:pathLst>
            </a:custGeom>
            <a:solidFill>
              <a:srgbClr val="FFFDF5"/>
            </a:solidFill>
            <a:ln>
              <a:noFill/>
            </a:ln>
          </p:spPr>
        </p:sp>
        <p:sp>
          <p:nvSpPr>
            <p:cNvPr id="135" name="Google Shape;135;p4"/>
            <p:cNvSpPr txBox="1"/>
            <p:nvPr/>
          </p:nvSpPr>
          <p:spPr>
            <a:xfrm>
              <a:off x="0" y="-9525"/>
              <a:ext cx="812800" cy="822325"/>
            </a:xfrm>
            <a:prstGeom prst="rect">
              <a:avLst/>
            </a:prstGeom>
            <a:noFill/>
            <a:ln>
              <a:noFill/>
            </a:ln>
          </p:spPr>
          <p:txBody>
            <a:bodyPr anchorCtr="0" anchor="ctr" bIns="50800" lIns="50800" spcFirstLastPara="1" rIns="50800" wrap="square" tIns="50800">
              <a:noAutofit/>
            </a:bodyPr>
            <a:lstStyle/>
            <a:p>
              <a:pPr indent="0" lvl="0" marL="0" marR="0" rtl="0" algn="ctr">
                <a:lnSpc>
                  <a:spcPct val="13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6" name="Google Shape;136;p4"/>
          <p:cNvSpPr/>
          <p:nvPr/>
        </p:nvSpPr>
        <p:spPr>
          <a:xfrm>
            <a:off x="11700081" y="8760697"/>
            <a:ext cx="902919" cy="902919"/>
          </a:xfrm>
          <a:custGeom>
            <a:rect b="b" l="l" r="r" t="t"/>
            <a:pathLst>
              <a:path extrusionOk="0" h="902919" w="902919">
                <a:moveTo>
                  <a:pt x="0" y="0"/>
                </a:moveTo>
                <a:lnTo>
                  <a:pt x="902919" y="0"/>
                </a:lnTo>
                <a:lnTo>
                  <a:pt x="902919" y="902919"/>
                </a:lnTo>
                <a:lnTo>
                  <a:pt x="0" y="902919"/>
                </a:lnTo>
                <a:lnTo>
                  <a:pt x="0" y="0"/>
                </a:lnTo>
                <a:close/>
              </a:path>
            </a:pathLst>
          </a:custGeom>
          <a:blipFill rotWithShape="1">
            <a:blip r:embed="rId4">
              <a:alphaModFix/>
            </a:blip>
            <a:stretch>
              <a:fillRect b="0" l="0" r="0" t="0"/>
            </a:stretch>
          </a:blipFill>
          <a:ln>
            <a:noFill/>
          </a:ln>
        </p:spPr>
      </p:sp>
      <p:sp>
        <p:nvSpPr>
          <p:cNvPr id="137" name="Google Shape;137;p4"/>
          <p:cNvSpPr/>
          <p:nvPr/>
        </p:nvSpPr>
        <p:spPr>
          <a:xfrm>
            <a:off x="8296993" y="3831247"/>
            <a:ext cx="1800883" cy="1800883"/>
          </a:xfrm>
          <a:custGeom>
            <a:rect b="b" l="l" r="r" t="t"/>
            <a:pathLst>
              <a:path extrusionOk="0" h="1800883" w="1800883">
                <a:moveTo>
                  <a:pt x="0" y="0"/>
                </a:moveTo>
                <a:lnTo>
                  <a:pt x="1800883" y="0"/>
                </a:lnTo>
                <a:lnTo>
                  <a:pt x="1800883" y="1800883"/>
                </a:lnTo>
                <a:lnTo>
                  <a:pt x="0" y="1800883"/>
                </a:lnTo>
                <a:lnTo>
                  <a:pt x="0" y="0"/>
                </a:lnTo>
                <a:close/>
              </a:path>
            </a:pathLst>
          </a:custGeom>
          <a:blipFill rotWithShape="1">
            <a:blip r:embed="rId5">
              <a:alphaModFix/>
            </a:blip>
            <a:stretch>
              <a:fillRect b="0" l="0" r="0" t="0"/>
            </a:stretch>
          </a:blipFill>
          <a:ln>
            <a:noFill/>
          </a:ln>
        </p:spPr>
      </p:sp>
      <p:sp>
        <p:nvSpPr>
          <p:cNvPr id="138" name="Google Shape;138;p4"/>
          <p:cNvSpPr/>
          <p:nvPr/>
        </p:nvSpPr>
        <p:spPr>
          <a:xfrm>
            <a:off x="2597094" y="4184155"/>
            <a:ext cx="2190134" cy="1095067"/>
          </a:xfrm>
          <a:custGeom>
            <a:rect b="b" l="l" r="r" t="t"/>
            <a:pathLst>
              <a:path extrusionOk="0" h="1095067" w="2190134">
                <a:moveTo>
                  <a:pt x="0" y="0"/>
                </a:moveTo>
                <a:lnTo>
                  <a:pt x="2190134" y="0"/>
                </a:lnTo>
                <a:lnTo>
                  <a:pt x="2190134" y="1095067"/>
                </a:lnTo>
                <a:lnTo>
                  <a:pt x="0" y="1095067"/>
                </a:lnTo>
                <a:lnTo>
                  <a:pt x="0" y="0"/>
                </a:lnTo>
                <a:close/>
              </a:path>
            </a:pathLst>
          </a:custGeom>
          <a:blipFill rotWithShape="1">
            <a:blip r:embed="rId6">
              <a:alphaModFix/>
            </a:blip>
            <a:stretch>
              <a:fillRect b="0" l="0" r="0" t="0"/>
            </a:stretch>
          </a:blipFill>
          <a:ln>
            <a:noFill/>
          </a:ln>
        </p:spPr>
      </p:sp>
      <p:sp>
        <p:nvSpPr>
          <p:cNvPr id="139" name="Google Shape;139;p4"/>
          <p:cNvSpPr/>
          <p:nvPr/>
        </p:nvSpPr>
        <p:spPr>
          <a:xfrm>
            <a:off x="12714806" y="3344686"/>
            <a:ext cx="3698673" cy="2774005"/>
          </a:xfrm>
          <a:custGeom>
            <a:rect b="b" l="l" r="r" t="t"/>
            <a:pathLst>
              <a:path extrusionOk="0" h="2774005" w="3698673">
                <a:moveTo>
                  <a:pt x="0" y="0"/>
                </a:moveTo>
                <a:lnTo>
                  <a:pt x="3698673" y="0"/>
                </a:lnTo>
                <a:lnTo>
                  <a:pt x="3698673" y="2774005"/>
                </a:lnTo>
                <a:lnTo>
                  <a:pt x="0" y="2774005"/>
                </a:lnTo>
                <a:lnTo>
                  <a:pt x="0" y="0"/>
                </a:lnTo>
                <a:close/>
              </a:path>
            </a:pathLst>
          </a:custGeom>
          <a:blipFill rotWithShape="1">
            <a:blip r:embed="rId7">
              <a:alphaModFix/>
            </a:blip>
            <a:stretch>
              <a:fillRect b="0" l="0" r="0" t="0"/>
            </a:stretch>
          </a:blipFill>
          <a:ln>
            <a:noFill/>
          </a:ln>
        </p:spPr>
      </p:sp>
      <p:sp>
        <p:nvSpPr>
          <p:cNvPr id="140" name="Google Shape;140;p4"/>
          <p:cNvSpPr/>
          <p:nvPr/>
        </p:nvSpPr>
        <p:spPr>
          <a:xfrm>
            <a:off x="6063080" y="8958251"/>
            <a:ext cx="2233913" cy="549785"/>
          </a:xfrm>
          <a:custGeom>
            <a:rect b="b" l="l" r="r" t="t"/>
            <a:pathLst>
              <a:path extrusionOk="0" h="549785" w="2233913">
                <a:moveTo>
                  <a:pt x="0" y="0"/>
                </a:moveTo>
                <a:lnTo>
                  <a:pt x="2233913" y="0"/>
                </a:lnTo>
                <a:lnTo>
                  <a:pt x="2233913" y="549785"/>
                </a:lnTo>
                <a:lnTo>
                  <a:pt x="0" y="549785"/>
                </a:lnTo>
                <a:lnTo>
                  <a:pt x="0" y="0"/>
                </a:lnTo>
                <a:close/>
              </a:path>
            </a:pathLst>
          </a:custGeom>
          <a:blipFill rotWithShape="1">
            <a:blip r:embed="rId8">
              <a:alphaModFix/>
            </a:blip>
            <a:stretch>
              <a:fillRect b="-1893" l="0" r="-2984" t="-5678"/>
            </a:stretch>
          </a:blipFill>
          <a:ln>
            <a:noFill/>
          </a:ln>
        </p:spPr>
      </p:sp>
      <p:sp>
        <p:nvSpPr>
          <p:cNvPr id="141" name="Google Shape;141;p4"/>
          <p:cNvSpPr/>
          <p:nvPr/>
        </p:nvSpPr>
        <p:spPr>
          <a:xfrm>
            <a:off x="8804664" y="8819385"/>
            <a:ext cx="785542" cy="785542"/>
          </a:xfrm>
          <a:custGeom>
            <a:rect b="b" l="l" r="r" t="t"/>
            <a:pathLst>
              <a:path extrusionOk="0" h="785542" w="785542">
                <a:moveTo>
                  <a:pt x="0" y="0"/>
                </a:moveTo>
                <a:lnTo>
                  <a:pt x="785542" y="0"/>
                </a:lnTo>
                <a:lnTo>
                  <a:pt x="785542" y="785542"/>
                </a:lnTo>
                <a:lnTo>
                  <a:pt x="0" y="785542"/>
                </a:lnTo>
                <a:lnTo>
                  <a:pt x="0" y="0"/>
                </a:lnTo>
                <a:close/>
              </a:path>
            </a:pathLst>
          </a:custGeom>
          <a:blipFill rotWithShape="1">
            <a:blip r:embed="rId9">
              <a:alphaModFix/>
            </a:blip>
            <a:stretch>
              <a:fillRect b="0" l="0" r="0" t="0"/>
            </a:stretch>
          </a:blipFill>
          <a:ln>
            <a:noFill/>
          </a:ln>
        </p:spPr>
      </p:sp>
      <p:sp>
        <p:nvSpPr>
          <p:cNvPr id="142" name="Google Shape;142;p4"/>
          <p:cNvSpPr/>
          <p:nvPr/>
        </p:nvSpPr>
        <p:spPr>
          <a:xfrm>
            <a:off x="10273539" y="8868799"/>
            <a:ext cx="686713" cy="686713"/>
          </a:xfrm>
          <a:custGeom>
            <a:rect b="b" l="l" r="r" t="t"/>
            <a:pathLst>
              <a:path extrusionOk="0" h="686713" w="686713">
                <a:moveTo>
                  <a:pt x="0" y="0"/>
                </a:moveTo>
                <a:lnTo>
                  <a:pt x="686713" y="0"/>
                </a:lnTo>
                <a:lnTo>
                  <a:pt x="686713" y="686714"/>
                </a:lnTo>
                <a:lnTo>
                  <a:pt x="0" y="686714"/>
                </a:lnTo>
                <a:lnTo>
                  <a:pt x="0" y="0"/>
                </a:lnTo>
                <a:close/>
              </a:path>
            </a:pathLst>
          </a:custGeom>
          <a:blipFill rotWithShape="1">
            <a:blip r:embed="rId10">
              <a:alphaModFix/>
            </a:blip>
            <a:stretch>
              <a:fillRect b="0" l="0" r="0" t="0"/>
            </a:stretch>
          </a:blipFill>
          <a:ln>
            <a:noFill/>
          </a:ln>
        </p:spPr>
      </p:sp>
      <p:sp>
        <p:nvSpPr>
          <p:cNvPr id="143" name="Google Shape;143;p4"/>
          <p:cNvSpPr txBox="1"/>
          <p:nvPr/>
        </p:nvSpPr>
        <p:spPr>
          <a:xfrm>
            <a:off x="1142661" y="6695342"/>
            <a:ext cx="5099000" cy="2125980"/>
          </a:xfrm>
          <a:prstGeom prst="rect">
            <a:avLst/>
          </a:prstGeom>
          <a:noFill/>
          <a:ln>
            <a:noFill/>
          </a:ln>
        </p:spPr>
        <p:txBody>
          <a:bodyPr anchorCtr="0" anchor="t" bIns="0" lIns="0" spcFirstLastPara="1" rIns="0" wrap="square" tIns="0">
            <a:spAutoFit/>
          </a:bodyPr>
          <a:lstStyle/>
          <a:p>
            <a:pPr indent="0" lvl="0" marL="0" marR="0" rtl="0" algn="ctr">
              <a:lnSpc>
                <a:spcPct val="105001"/>
              </a:lnSpc>
              <a:spcBef>
                <a:spcPts val="0"/>
              </a:spcBef>
              <a:spcAft>
                <a:spcPts val="0"/>
              </a:spcAft>
              <a:buNone/>
            </a:pPr>
            <a:r>
              <a:rPr b="0" i="0" lang="en-US" sz="2599" u="none" cap="none" strike="noStrike">
                <a:solidFill>
                  <a:srgbClr val="647037"/>
                </a:solidFill>
                <a:latin typeface="Alegreya Sans"/>
                <a:ea typeface="Alegreya Sans"/>
                <a:cs typeface="Alegreya Sans"/>
                <a:sym typeface="Alegreya Sans"/>
              </a:rPr>
              <a:t>Go là một ngôn ngữ lập trình mạnh mẽ và hiệu quả, được phát triển bởi Google. Được thiết kế để xây dựng các hệ thống phần mềm có hiệu năng cao và dễ bảo trì. Go kết hợp giữa tính đơn giản và sức mạnh, cung cấp một cú pháp đơn giản và rõ ràng.</a:t>
            </a:r>
            <a:endParaRPr/>
          </a:p>
        </p:txBody>
      </p:sp>
      <p:sp>
        <p:nvSpPr>
          <p:cNvPr id="144" name="Google Shape;144;p4"/>
          <p:cNvSpPr txBox="1"/>
          <p:nvPr/>
        </p:nvSpPr>
        <p:spPr>
          <a:xfrm>
            <a:off x="2077846" y="5917467"/>
            <a:ext cx="3273356" cy="60642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647037"/>
                </a:solidFill>
                <a:latin typeface="Arial"/>
                <a:ea typeface="Arial"/>
                <a:cs typeface="Arial"/>
                <a:sym typeface="Arial"/>
              </a:rPr>
              <a:t>Web server</a:t>
            </a:r>
            <a:endParaRPr/>
          </a:p>
        </p:txBody>
      </p:sp>
      <p:sp>
        <p:nvSpPr>
          <p:cNvPr id="145" name="Google Shape;145;p4"/>
          <p:cNvSpPr txBox="1"/>
          <p:nvPr/>
        </p:nvSpPr>
        <p:spPr>
          <a:xfrm>
            <a:off x="7507322" y="5917467"/>
            <a:ext cx="3273356" cy="60642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647037"/>
                </a:solidFill>
                <a:latin typeface="Arial"/>
                <a:ea typeface="Arial"/>
                <a:cs typeface="Arial"/>
                <a:sym typeface="Arial"/>
              </a:rPr>
              <a:t>Giao diện</a:t>
            </a:r>
            <a:endParaRPr/>
          </a:p>
        </p:txBody>
      </p:sp>
      <p:sp>
        <p:nvSpPr>
          <p:cNvPr id="146" name="Google Shape;146;p4"/>
          <p:cNvSpPr txBox="1"/>
          <p:nvPr/>
        </p:nvSpPr>
        <p:spPr>
          <a:xfrm>
            <a:off x="12936798" y="5917467"/>
            <a:ext cx="3273356" cy="60642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647037"/>
                </a:solidFill>
                <a:latin typeface="Arial"/>
                <a:ea typeface="Arial"/>
                <a:cs typeface="Arial"/>
                <a:sym typeface="Arial"/>
              </a:rPr>
              <a:t>Cơ sở dữ liệu</a:t>
            </a:r>
            <a:endParaRPr/>
          </a:p>
        </p:txBody>
      </p:sp>
      <p:sp>
        <p:nvSpPr>
          <p:cNvPr id="147" name="Google Shape;147;p4"/>
          <p:cNvSpPr txBox="1"/>
          <p:nvPr/>
        </p:nvSpPr>
        <p:spPr>
          <a:xfrm>
            <a:off x="5847815" y="1721540"/>
            <a:ext cx="7352714" cy="125045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8700" u="none" cap="none" strike="noStrike">
                <a:solidFill>
                  <a:srgbClr val="647037"/>
                </a:solidFill>
                <a:latin typeface="Saira ExtraCondensed Black"/>
                <a:ea typeface="Saira ExtraCondensed Black"/>
                <a:cs typeface="Saira ExtraCondensed Black"/>
                <a:sym typeface="Saira ExtraCondensed Black"/>
              </a:rPr>
              <a:t>CÔNG NGHỆ SỬ DỤNG</a:t>
            </a:r>
            <a:endParaRPr/>
          </a:p>
        </p:txBody>
      </p:sp>
      <p:sp>
        <p:nvSpPr>
          <p:cNvPr id="148" name="Google Shape;148;p4"/>
          <p:cNvSpPr txBox="1"/>
          <p:nvPr/>
        </p:nvSpPr>
        <p:spPr>
          <a:xfrm>
            <a:off x="6938654" y="6695342"/>
            <a:ext cx="4517561" cy="1783080"/>
          </a:xfrm>
          <a:prstGeom prst="rect">
            <a:avLst/>
          </a:prstGeom>
          <a:noFill/>
          <a:ln>
            <a:noFill/>
          </a:ln>
        </p:spPr>
        <p:txBody>
          <a:bodyPr anchorCtr="0" anchor="t" bIns="0" lIns="0" spcFirstLastPara="1" rIns="0" wrap="square" tIns="0">
            <a:spAutoFit/>
          </a:bodyPr>
          <a:lstStyle/>
          <a:p>
            <a:pPr indent="0" lvl="0" marL="0" marR="0" rtl="0" algn="ctr">
              <a:lnSpc>
                <a:spcPct val="105001"/>
              </a:lnSpc>
              <a:spcBef>
                <a:spcPts val="0"/>
              </a:spcBef>
              <a:spcAft>
                <a:spcPts val="0"/>
              </a:spcAft>
              <a:buNone/>
            </a:pPr>
            <a:r>
              <a:rPr b="0" i="0" lang="en-US" sz="2599" u="none" cap="none" strike="noStrike">
                <a:solidFill>
                  <a:srgbClr val="647037"/>
                </a:solidFill>
                <a:latin typeface="Alegreya Sans"/>
                <a:ea typeface="Alegreya Sans"/>
                <a:cs typeface="Alegreya Sans"/>
                <a:sym typeface="Alegreya Sans"/>
              </a:rPr>
              <a:t>Một thư viện JavaScript mã nguồn mở được phát triển bởi Facebook.</a:t>
            </a:r>
            <a:endParaRPr/>
          </a:p>
          <a:p>
            <a:pPr indent="0" lvl="0" marL="0" marR="0" rtl="0" algn="ctr">
              <a:lnSpc>
                <a:spcPct val="105001"/>
              </a:lnSpc>
              <a:spcBef>
                <a:spcPts val="0"/>
              </a:spcBef>
              <a:spcAft>
                <a:spcPts val="0"/>
              </a:spcAft>
              <a:buNone/>
            </a:pPr>
            <a:r>
              <a:rPr b="0" i="0" lang="en-US" sz="2599" u="none" cap="none" strike="noStrike">
                <a:solidFill>
                  <a:srgbClr val="647037"/>
                </a:solidFill>
                <a:latin typeface="Alegreya Sans"/>
                <a:ea typeface="Alegreya Sans"/>
                <a:cs typeface="Alegreya Sans"/>
                <a:sym typeface="Alegreya Sans"/>
              </a:rPr>
              <a:t>Giúp cho việc tạo ra các component có khả năng tái sử dụng và quản lý trạng thái ứng dụng trở nên dễ dàng hơn.</a:t>
            </a:r>
            <a:endParaRPr/>
          </a:p>
        </p:txBody>
      </p:sp>
      <p:sp>
        <p:nvSpPr>
          <p:cNvPr id="149" name="Google Shape;149;p4"/>
          <p:cNvSpPr txBox="1"/>
          <p:nvPr/>
        </p:nvSpPr>
        <p:spPr>
          <a:xfrm>
            <a:off x="12151540" y="6695342"/>
            <a:ext cx="4881633" cy="2125980"/>
          </a:xfrm>
          <a:prstGeom prst="rect">
            <a:avLst/>
          </a:prstGeom>
          <a:noFill/>
          <a:ln>
            <a:noFill/>
          </a:ln>
        </p:spPr>
        <p:txBody>
          <a:bodyPr anchorCtr="0" anchor="t" bIns="0" lIns="0" spcFirstLastPara="1" rIns="0" wrap="square" tIns="0">
            <a:spAutoFit/>
          </a:bodyPr>
          <a:lstStyle/>
          <a:p>
            <a:pPr indent="0" lvl="0" marL="0" marR="0" rtl="0" algn="ctr">
              <a:lnSpc>
                <a:spcPct val="105001"/>
              </a:lnSpc>
              <a:spcBef>
                <a:spcPts val="0"/>
              </a:spcBef>
              <a:spcAft>
                <a:spcPts val="0"/>
              </a:spcAft>
              <a:buNone/>
            </a:pPr>
            <a:r>
              <a:rPr b="0" i="0" lang="en-US" sz="2599" u="none" cap="none" strike="noStrike">
                <a:solidFill>
                  <a:srgbClr val="647037"/>
                </a:solidFill>
                <a:latin typeface="Alegreya Sans"/>
                <a:ea typeface="Alegreya Sans"/>
                <a:cs typeface="Alegreya Sans"/>
                <a:sym typeface="Alegreya Sans"/>
              </a:rPr>
              <a:t>MySQL là một hệ quản trị cơ sở dữ liệu phổ biến, mã nguồn mở, có hiệu suất cao và khả năng mở rộng tốt. Nó hỗ trợ mô hình dữ liệu quan hệ, ngôn ngữ truy vấn SQL và tính năng bảo mật và nhất quán dữ liệu.</a:t>
            </a:r>
            <a:endParaRPr/>
          </a:p>
        </p:txBody>
      </p:sp>
      <p:sp>
        <p:nvSpPr>
          <p:cNvPr id="150" name="Google Shape;150;p4"/>
          <p:cNvSpPr txBox="1"/>
          <p:nvPr/>
        </p:nvSpPr>
        <p:spPr>
          <a:xfrm>
            <a:off x="1028700" y="1082416"/>
            <a:ext cx="2218907" cy="2889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000" u="none" cap="none" strike="noStrike">
                <a:solidFill>
                  <a:srgbClr val="57622F"/>
                </a:solidFill>
                <a:latin typeface="Arial"/>
                <a:ea typeface="Arial"/>
                <a:cs typeface="Arial"/>
                <a:sym typeface="Arial"/>
              </a:rPr>
              <a:t>PAGE 04</a:t>
            </a:r>
            <a:endParaRPr/>
          </a:p>
        </p:txBody>
      </p:sp>
      <p:sp>
        <p:nvSpPr>
          <p:cNvPr id="151" name="Google Shape;151;p4"/>
          <p:cNvSpPr txBox="1"/>
          <p:nvPr/>
        </p:nvSpPr>
        <p:spPr>
          <a:xfrm>
            <a:off x="14564143" y="873809"/>
            <a:ext cx="2695157" cy="812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000" u="none" cap="none" strike="noStrike">
                <a:solidFill>
                  <a:srgbClr val="57622F"/>
                </a:solidFill>
                <a:latin typeface="Alegreya Sans"/>
                <a:ea typeface="Alegreya Sans"/>
                <a:cs typeface="Alegreya Sans"/>
                <a:sym typeface="Alegreya Sans"/>
              </a:rPr>
              <a:t>Nhóm 9</a:t>
            </a:r>
            <a:endParaRPr/>
          </a:p>
          <a:p>
            <a:pPr indent="0" lvl="0" marL="0" marR="0" rtl="0" algn="r">
              <a:lnSpc>
                <a:spcPct val="100000"/>
              </a:lnSpc>
              <a:spcBef>
                <a:spcPts val="0"/>
              </a:spcBef>
              <a:spcAft>
                <a:spcPts val="0"/>
              </a:spcAft>
              <a:buNone/>
            </a:pPr>
            <a:r>
              <a:rPr b="0" i="0" lang="en-US" sz="2000" u="none" cap="none" strike="noStrike">
                <a:solidFill>
                  <a:srgbClr val="57622F"/>
                </a:solidFill>
                <a:latin typeface="Alegreya Sans"/>
                <a:ea typeface="Alegreya Sans"/>
                <a:cs typeface="Alegreya Sans"/>
                <a:sym typeface="Alegreya Sans"/>
              </a:rPr>
              <a:t>CTK44B</a:t>
            </a:r>
            <a:endParaRPr/>
          </a:p>
          <a:p>
            <a:pPr indent="0" lvl="0" marL="0" marR="0" rtl="0" algn="r">
              <a:lnSpc>
                <a:spcPct val="100000"/>
              </a:lnSpc>
              <a:spcBef>
                <a:spcPts val="0"/>
              </a:spcBef>
              <a:spcAft>
                <a:spcPts val="0"/>
              </a:spcAft>
              <a:buNone/>
            </a:pPr>
            <a:r>
              <a:t/>
            </a:r>
            <a:endParaRPr b="0" i="0" sz="2000" u="none" cap="none" strike="noStrike">
              <a:solidFill>
                <a:srgbClr val="57622F"/>
              </a:solidFill>
              <a:latin typeface="Alegreya Sans"/>
              <a:ea typeface="Alegreya Sans"/>
              <a:cs typeface="Alegreya Sans"/>
              <a:sym typeface="Alegrey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5"/>
        </a:solidFill>
      </p:bgPr>
    </p:bg>
    <p:spTree>
      <p:nvGrpSpPr>
        <p:cNvPr id="155" name="Shape 155"/>
        <p:cNvGrpSpPr/>
        <p:nvPr/>
      </p:nvGrpSpPr>
      <p:grpSpPr>
        <a:xfrm>
          <a:off x="0" y="0"/>
          <a:ext cx="0" cy="0"/>
          <a:chOff x="0" y="0"/>
          <a:chExt cx="0" cy="0"/>
        </a:xfrm>
      </p:grpSpPr>
      <p:sp>
        <p:nvSpPr>
          <p:cNvPr id="156" name="Google Shape;156;p5"/>
          <p:cNvSpPr/>
          <p:nvPr/>
        </p:nvSpPr>
        <p:spPr>
          <a:xfrm>
            <a:off x="1328046" y="2546716"/>
            <a:ext cx="5029711" cy="3914381"/>
          </a:xfrm>
          <a:custGeom>
            <a:rect b="b" l="l" r="r" t="t"/>
            <a:pathLst>
              <a:path extrusionOk="0" h="3914381" w="5029711">
                <a:moveTo>
                  <a:pt x="0" y="0"/>
                </a:moveTo>
                <a:lnTo>
                  <a:pt x="5029711" y="0"/>
                </a:lnTo>
                <a:lnTo>
                  <a:pt x="5029711" y="3914381"/>
                </a:lnTo>
                <a:lnTo>
                  <a:pt x="0" y="3914381"/>
                </a:lnTo>
                <a:lnTo>
                  <a:pt x="0" y="0"/>
                </a:lnTo>
                <a:close/>
              </a:path>
            </a:pathLst>
          </a:custGeom>
          <a:blipFill rotWithShape="1">
            <a:blip r:embed="rId3">
              <a:alphaModFix/>
            </a:blip>
            <a:stretch>
              <a:fillRect b="0" l="0" r="0" t="0"/>
            </a:stretch>
          </a:blipFill>
          <a:ln>
            <a:noFill/>
          </a:ln>
        </p:spPr>
      </p:sp>
      <p:sp>
        <p:nvSpPr>
          <p:cNvPr id="157" name="Google Shape;157;p5"/>
          <p:cNvSpPr txBox="1"/>
          <p:nvPr/>
        </p:nvSpPr>
        <p:spPr>
          <a:xfrm>
            <a:off x="14564143" y="1066800"/>
            <a:ext cx="2695157" cy="1016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499" u="none" cap="none" strike="noStrike">
                <a:solidFill>
                  <a:srgbClr val="57622F"/>
                </a:solidFill>
                <a:latin typeface="Alegreya Sans"/>
                <a:ea typeface="Alegreya Sans"/>
                <a:cs typeface="Alegreya Sans"/>
                <a:sym typeface="Alegreya Sans"/>
              </a:rPr>
              <a:t>Nhóm 9</a:t>
            </a:r>
            <a:endParaRPr/>
          </a:p>
          <a:p>
            <a:pPr indent="0" lvl="0" marL="0" marR="0" rtl="0" algn="r">
              <a:lnSpc>
                <a:spcPct val="100000"/>
              </a:lnSpc>
              <a:spcBef>
                <a:spcPts val="0"/>
              </a:spcBef>
              <a:spcAft>
                <a:spcPts val="0"/>
              </a:spcAft>
              <a:buNone/>
            </a:pPr>
            <a:r>
              <a:rPr b="0" i="0" lang="en-US" sz="2499" u="none" cap="none" strike="noStrike">
                <a:solidFill>
                  <a:srgbClr val="57622F"/>
                </a:solidFill>
                <a:latin typeface="Alegreya Sans"/>
                <a:ea typeface="Alegreya Sans"/>
                <a:cs typeface="Alegreya Sans"/>
                <a:sym typeface="Alegreya Sans"/>
              </a:rPr>
              <a:t>CTK44B</a:t>
            </a:r>
            <a:endParaRPr/>
          </a:p>
          <a:p>
            <a:pPr indent="0" lvl="0" marL="0" marR="0" rtl="0" algn="r">
              <a:lnSpc>
                <a:spcPct val="100000"/>
              </a:lnSpc>
              <a:spcBef>
                <a:spcPts val="0"/>
              </a:spcBef>
              <a:spcAft>
                <a:spcPts val="0"/>
              </a:spcAft>
              <a:buNone/>
            </a:pPr>
            <a:r>
              <a:t/>
            </a:r>
            <a:endParaRPr b="0" i="0" sz="2499" u="none" cap="none" strike="noStrike">
              <a:solidFill>
                <a:srgbClr val="57622F"/>
              </a:solidFill>
              <a:latin typeface="Alegreya Sans"/>
              <a:ea typeface="Alegreya Sans"/>
              <a:cs typeface="Alegreya Sans"/>
              <a:sym typeface="Alegreya Sans"/>
            </a:endParaRPr>
          </a:p>
        </p:txBody>
      </p:sp>
      <p:sp>
        <p:nvSpPr>
          <p:cNvPr id="158" name="Google Shape;158;p5"/>
          <p:cNvSpPr txBox="1"/>
          <p:nvPr/>
        </p:nvSpPr>
        <p:spPr>
          <a:xfrm>
            <a:off x="6708913" y="1778090"/>
            <a:ext cx="10216815" cy="5882719"/>
          </a:xfrm>
          <a:prstGeom prst="rect">
            <a:avLst/>
          </a:prstGeom>
          <a:noFill/>
          <a:ln>
            <a:noFill/>
          </a:ln>
        </p:spPr>
        <p:txBody>
          <a:bodyPr anchorCtr="0" anchor="t" bIns="0" lIns="0" spcFirstLastPara="1" rIns="0" wrap="square" tIns="0">
            <a:spAutoFit/>
          </a:bodyPr>
          <a:lstStyle/>
          <a:p>
            <a:pPr indent="-383943" lvl="1" marL="767889" marR="0" rtl="0" algn="l">
              <a:lnSpc>
                <a:spcPct val="163020"/>
              </a:lnSpc>
              <a:spcBef>
                <a:spcPts val="0"/>
              </a:spcBef>
              <a:spcAft>
                <a:spcPts val="0"/>
              </a:spcAft>
              <a:buClr>
                <a:srgbClr val="647037"/>
              </a:buClr>
              <a:buSzPts val="3556"/>
              <a:buFont typeface="Arial"/>
              <a:buChar char="•"/>
            </a:pPr>
            <a:r>
              <a:rPr b="0" i="0" lang="en-US" sz="3556" u="none" cap="none" strike="noStrike">
                <a:solidFill>
                  <a:srgbClr val="647037"/>
                </a:solidFill>
                <a:latin typeface="Alegreya Sans"/>
                <a:ea typeface="Alegreya Sans"/>
                <a:cs typeface="Alegreya Sans"/>
                <a:sym typeface="Alegreya Sans"/>
              </a:rPr>
              <a:t>Xem danh sách các địa điểm, các loại di sản, di sản</a:t>
            </a:r>
            <a:endParaRPr/>
          </a:p>
          <a:p>
            <a:pPr indent="-383943" lvl="1" marL="767889" marR="0" rtl="0" algn="l">
              <a:lnSpc>
                <a:spcPct val="163020"/>
              </a:lnSpc>
              <a:spcBef>
                <a:spcPts val="0"/>
              </a:spcBef>
              <a:spcAft>
                <a:spcPts val="0"/>
              </a:spcAft>
              <a:buClr>
                <a:srgbClr val="647037"/>
              </a:buClr>
              <a:buSzPts val="3556"/>
              <a:buFont typeface="Arial"/>
              <a:buChar char="•"/>
            </a:pPr>
            <a:r>
              <a:rPr b="0" i="0" lang="en-US" sz="3556" u="none" cap="none" strike="noStrike">
                <a:solidFill>
                  <a:srgbClr val="647037"/>
                </a:solidFill>
                <a:latin typeface="Alegreya Sans"/>
                <a:ea typeface="Alegreya Sans"/>
                <a:cs typeface="Alegreya Sans"/>
                <a:sym typeface="Alegreya Sans"/>
              </a:rPr>
              <a:t>Xem chi tiết thông tin của từng di sản</a:t>
            </a:r>
            <a:endParaRPr/>
          </a:p>
          <a:p>
            <a:pPr indent="-383943" lvl="1" marL="767889" marR="0" rtl="0" algn="l">
              <a:lnSpc>
                <a:spcPct val="163020"/>
              </a:lnSpc>
              <a:spcBef>
                <a:spcPts val="0"/>
              </a:spcBef>
              <a:spcAft>
                <a:spcPts val="0"/>
              </a:spcAft>
              <a:buClr>
                <a:srgbClr val="647037"/>
              </a:buClr>
              <a:buSzPts val="3556"/>
              <a:buFont typeface="Arial"/>
              <a:buChar char="•"/>
            </a:pPr>
            <a:r>
              <a:rPr b="0" i="0" lang="en-US" sz="3556" u="none" cap="none" strike="noStrike">
                <a:solidFill>
                  <a:srgbClr val="647037"/>
                </a:solidFill>
                <a:latin typeface="Alegreya Sans"/>
                <a:ea typeface="Alegreya Sans"/>
                <a:cs typeface="Alegreya Sans"/>
                <a:sym typeface="Alegreya Sans"/>
              </a:rPr>
              <a:t>Lọc, tìm kiếm</a:t>
            </a:r>
            <a:endParaRPr/>
          </a:p>
          <a:p>
            <a:pPr indent="-383943" lvl="1" marL="767889" marR="0" rtl="0" algn="l">
              <a:lnSpc>
                <a:spcPct val="163020"/>
              </a:lnSpc>
              <a:spcBef>
                <a:spcPts val="0"/>
              </a:spcBef>
              <a:spcAft>
                <a:spcPts val="0"/>
              </a:spcAft>
              <a:buClr>
                <a:srgbClr val="647037"/>
              </a:buClr>
              <a:buSzPts val="3556"/>
              <a:buFont typeface="Arial"/>
              <a:buChar char="•"/>
            </a:pPr>
            <a:r>
              <a:rPr b="0" i="0" lang="en-US" sz="3556" u="none" cap="none" strike="noStrike">
                <a:solidFill>
                  <a:srgbClr val="647037"/>
                </a:solidFill>
                <a:latin typeface="Alegreya Sans"/>
                <a:ea typeface="Alegreya Sans"/>
                <a:cs typeface="Alegreya Sans"/>
                <a:sym typeface="Alegreya Sans"/>
              </a:rPr>
              <a:t>Đăng ký, đăng nhập</a:t>
            </a:r>
            <a:endParaRPr/>
          </a:p>
          <a:p>
            <a:pPr indent="-383943" lvl="1" marL="767889" marR="0" rtl="0" algn="l">
              <a:lnSpc>
                <a:spcPct val="163020"/>
              </a:lnSpc>
              <a:spcBef>
                <a:spcPts val="0"/>
              </a:spcBef>
              <a:spcAft>
                <a:spcPts val="0"/>
              </a:spcAft>
              <a:buClr>
                <a:srgbClr val="647037"/>
              </a:buClr>
              <a:buSzPts val="3556"/>
              <a:buFont typeface="Arial"/>
              <a:buChar char="•"/>
            </a:pPr>
            <a:r>
              <a:rPr b="0" i="0" lang="en-US" sz="3556" u="none" cap="none" strike="noStrike">
                <a:solidFill>
                  <a:srgbClr val="647037"/>
                </a:solidFill>
                <a:latin typeface="Alegreya Sans"/>
                <a:ea typeface="Alegreya Sans"/>
                <a:cs typeface="Alegreya Sans"/>
                <a:sym typeface="Alegreya Sans"/>
              </a:rPr>
              <a:t>Đa ngôn ngữ </a:t>
            </a:r>
            <a:endParaRPr/>
          </a:p>
          <a:p>
            <a:pPr indent="-383943" lvl="1" marL="767889" marR="0" rtl="0" algn="l">
              <a:lnSpc>
                <a:spcPct val="163020"/>
              </a:lnSpc>
              <a:spcBef>
                <a:spcPts val="0"/>
              </a:spcBef>
              <a:spcAft>
                <a:spcPts val="0"/>
              </a:spcAft>
              <a:buClr>
                <a:srgbClr val="647037"/>
              </a:buClr>
              <a:buSzPts val="3556"/>
              <a:buFont typeface="Arial"/>
              <a:buChar char="•"/>
            </a:pPr>
            <a:r>
              <a:rPr b="0" i="0" lang="en-US" sz="3556" u="none" cap="none" strike="noStrike">
                <a:solidFill>
                  <a:srgbClr val="647037"/>
                </a:solidFill>
                <a:latin typeface="Alegreya Sans"/>
                <a:ea typeface="Alegreya Sans"/>
                <a:cs typeface="Alegreya Sans"/>
                <a:sym typeface="Alegreya Sans"/>
              </a:rPr>
              <a:t>Thống kê: lượt truy cập, tổng số di sản, …</a:t>
            </a:r>
            <a:endParaRPr/>
          </a:p>
          <a:p>
            <a:pPr indent="-383943" lvl="1" marL="767889" marR="0" rtl="0" algn="l">
              <a:lnSpc>
                <a:spcPct val="163020"/>
              </a:lnSpc>
              <a:spcBef>
                <a:spcPts val="0"/>
              </a:spcBef>
              <a:spcAft>
                <a:spcPts val="0"/>
              </a:spcAft>
              <a:buClr>
                <a:srgbClr val="647037"/>
              </a:buClr>
              <a:buSzPts val="3556"/>
              <a:buFont typeface="Arial"/>
              <a:buChar char="•"/>
            </a:pPr>
            <a:r>
              <a:rPr b="0" i="0" lang="en-US" sz="3556" u="none" cap="none" strike="noStrike">
                <a:solidFill>
                  <a:srgbClr val="647037"/>
                </a:solidFill>
                <a:latin typeface="Alegreya Sans"/>
                <a:ea typeface="Alegreya Sans"/>
                <a:cs typeface="Alegreya Sans"/>
                <a:sym typeface="Alegreya Sans"/>
              </a:rPr>
              <a:t>Các chức năng quản lý: thêm, xóa, cập nhập,... của người quản trị</a:t>
            </a:r>
            <a:endParaRPr/>
          </a:p>
        </p:txBody>
      </p:sp>
      <p:sp>
        <p:nvSpPr>
          <p:cNvPr id="159" name="Google Shape;159;p5"/>
          <p:cNvSpPr txBox="1"/>
          <p:nvPr/>
        </p:nvSpPr>
        <p:spPr>
          <a:xfrm>
            <a:off x="872159" y="1085850"/>
            <a:ext cx="2218907" cy="2889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000" u="none" cap="none" strike="noStrike">
                <a:solidFill>
                  <a:srgbClr val="57622F"/>
                </a:solidFill>
                <a:latin typeface="Arial"/>
                <a:ea typeface="Arial"/>
                <a:cs typeface="Arial"/>
                <a:sym typeface="Arial"/>
              </a:rPr>
              <a:t>PAGE 05</a:t>
            </a:r>
            <a:endParaRPr/>
          </a:p>
        </p:txBody>
      </p:sp>
      <p:sp>
        <p:nvSpPr>
          <p:cNvPr id="160" name="Google Shape;160;p5"/>
          <p:cNvSpPr txBox="1"/>
          <p:nvPr/>
        </p:nvSpPr>
        <p:spPr>
          <a:xfrm>
            <a:off x="10154453" y="8341001"/>
            <a:ext cx="7352714" cy="125045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8700" u="none" cap="none" strike="noStrike">
                <a:solidFill>
                  <a:srgbClr val="647037"/>
                </a:solidFill>
                <a:latin typeface="Saira ExtraCondensed Black"/>
                <a:ea typeface="Saira ExtraCondensed Black"/>
                <a:cs typeface="Saira ExtraCondensed Black"/>
                <a:sym typeface="Saira ExtraCondensed Black"/>
              </a:rPr>
              <a:t>CÁC CHỨC NĂNG CHÍNH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5"/>
        </a:solidFill>
      </p:bgPr>
    </p:bg>
    <p:spTree>
      <p:nvGrpSpPr>
        <p:cNvPr id="164" name="Shape 164"/>
        <p:cNvGrpSpPr/>
        <p:nvPr/>
      </p:nvGrpSpPr>
      <p:grpSpPr>
        <a:xfrm>
          <a:off x="0" y="0"/>
          <a:ext cx="0" cy="0"/>
          <a:chOff x="0" y="0"/>
          <a:chExt cx="0" cy="0"/>
        </a:xfrm>
      </p:grpSpPr>
      <p:sp>
        <p:nvSpPr>
          <p:cNvPr id="165" name="Google Shape;165;p6"/>
          <p:cNvSpPr txBox="1"/>
          <p:nvPr/>
        </p:nvSpPr>
        <p:spPr>
          <a:xfrm>
            <a:off x="3446683" y="1347787"/>
            <a:ext cx="7352714" cy="125045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8700" u="none" cap="none" strike="noStrike">
                <a:solidFill>
                  <a:srgbClr val="647037"/>
                </a:solidFill>
                <a:latin typeface="Saira ExtraCondensed Black"/>
                <a:ea typeface="Saira ExtraCondensed Black"/>
                <a:cs typeface="Saira ExtraCondensed Black"/>
                <a:sym typeface="Saira ExtraCondensed Black"/>
              </a:rPr>
              <a:t>TIẾN ĐỘ THỰC HIỆN</a:t>
            </a:r>
            <a:endParaRPr/>
          </a:p>
        </p:txBody>
      </p:sp>
      <p:sp>
        <p:nvSpPr>
          <p:cNvPr id="166" name="Google Shape;166;p6"/>
          <p:cNvSpPr txBox="1"/>
          <p:nvPr/>
        </p:nvSpPr>
        <p:spPr>
          <a:xfrm>
            <a:off x="872159" y="1290637"/>
            <a:ext cx="2218907" cy="2889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000" u="none" cap="none" strike="noStrike">
                <a:solidFill>
                  <a:srgbClr val="57622F"/>
                </a:solidFill>
                <a:latin typeface="Arial"/>
                <a:ea typeface="Arial"/>
                <a:cs typeface="Arial"/>
                <a:sym typeface="Arial"/>
              </a:rPr>
              <a:t>PAGE 06</a:t>
            </a:r>
            <a:endParaRPr/>
          </a:p>
        </p:txBody>
      </p:sp>
      <p:sp>
        <p:nvSpPr>
          <p:cNvPr id="167" name="Google Shape;167;p6"/>
          <p:cNvSpPr txBox="1"/>
          <p:nvPr/>
        </p:nvSpPr>
        <p:spPr>
          <a:xfrm>
            <a:off x="14564143" y="1066800"/>
            <a:ext cx="2695157" cy="1016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499" u="none" cap="none" strike="noStrike">
                <a:solidFill>
                  <a:srgbClr val="57622F"/>
                </a:solidFill>
                <a:latin typeface="Alegreya Sans"/>
                <a:ea typeface="Alegreya Sans"/>
                <a:cs typeface="Alegreya Sans"/>
                <a:sym typeface="Alegreya Sans"/>
              </a:rPr>
              <a:t>Nhóm 9</a:t>
            </a:r>
            <a:endParaRPr/>
          </a:p>
          <a:p>
            <a:pPr indent="0" lvl="0" marL="0" marR="0" rtl="0" algn="r">
              <a:lnSpc>
                <a:spcPct val="100000"/>
              </a:lnSpc>
              <a:spcBef>
                <a:spcPts val="0"/>
              </a:spcBef>
              <a:spcAft>
                <a:spcPts val="0"/>
              </a:spcAft>
              <a:buNone/>
            </a:pPr>
            <a:r>
              <a:rPr b="0" i="0" lang="en-US" sz="2499" u="none" cap="none" strike="noStrike">
                <a:solidFill>
                  <a:srgbClr val="57622F"/>
                </a:solidFill>
                <a:latin typeface="Alegreya Sans"/>
                <a:ea typeface="Alegreya Sans"/>
                <a:cs typeface="Alegreya Sans"/>
                <a:sym typeface="Alegreya Sans"/>
              </a:rPr>
              <a:t>CTK44B</a:t>
            </a:r>
            <a:endParaRPr/>
          </a:p>
          <a:p>
            <a:pPr indent="0" lvl="0" marL="0" marR="0" rtl="0" algn="r">
              <a:lnSpc>
                <a:spcPct val="100000"/>
              </a:lnSpc>
              <a:spcBef>
                <a:spcPts val="0"/>
              </a:spcBef>
              <a:spcAft>
                <a:spcPts val="0"/>
              </a:spcAft>
              <a:buNone/>
            </a:pPr>
            <a:r>
              <a:t/>
            </a:r>
            <a:endParaRPr b="0" i="0" sz="2499" u="none" cap="none" strike="noStrike">
              <a:solidFill>
                <a:srgbClr val="57622F"/>
              </a:solidFill>
              <a:latin typeface="Alegreya Sans"/>
              <a:ea typeface="Alegreya Sans"/>
              <a:cs typeface="Alegreya Sans"/>
              <a:sym typeface="Alegreya Sans"/>
            </a:endParaRPr>
          </a:p>
        </p:txBody>
      </p:sp>
      <p:pic>
        <p:nvPicPr>
          <p:cNvPr descr="Graphical user interface, website&#10;&#10;Description automatically generated" id="168" name="Google Shape;168;p6"/>
          <p:cNvPicPr preferRelativeResize="0"/>
          <p:nvPr/>
        </p:nvPicPr>
        <p:blipFill>
          <a:blip r:embed="rId3">
            <a:alphaModFix/>
          </a:blip>
          <a:stretch>
            <a:fillRect/>
          </a:stretch>
        </p:blipFill>
        <p:spPr>
          <a:xfrm>
            <a:off x="1288375" y="3592076"/>
            <a:ext cx="10954225" cy="5209700"/>
          </a:xfrm>
          <a:prstGeom prst="rect">
            <a:avLst/>
          </a:prstGeom>
          <a:noFill/>
          <a:ln>
            <a:noFill/>
          </a:ln>
        </p:spPr>
      </p:pic>
      <p:pic>
        <p:nvPicPr>
          <p:cNvPr id="169" name="Google Shape;169;p6"/>
          <p:cNvPicPr preferRelativeResize="0"/>
          <p:nvPr/>
        </p:nvPicPr>
        <p:blipFill>
          <a:blip r:embed="rId4">
            <a:alphaModFix/>
          </a:blip>
          <a:stretch>
            <a:fillRect/>
          </a:stretch>
        </p:blipFill>
        <p:spPr>
          <a:xfrm>
            <a:off x="12395000" y="2235200"/>
            <a:ext cx="5740601" cy="6975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5"/>
        </a:solidFill>
      </p:bgPr>
    </p:bg>
    <p:spTree>
      <p:nvGrpSpPr>
        <p:cNvPr id="173" name="Shape 173"/>
        <p:cNvGrpSpPr/>
        <p:nvPr/>
      </p:nvGrpSpPr>
      <p:grpSpPr>
        <a:xfrm>
          <a:off x="0" y="0"/>
          <a:ext cx="0" cy="0"/>
          <a:chOff x="0" y="0"/>
          <a:chExt cx="0" cy="0"/>
        </a:xfrm>
      </p:grpSpPr>
      <p:grpSp>
        <p:nvGrpSpPr>
          <p:cNvPr id="174" name="Google Shape;174;p7"/>
          <p:cNvGrpSpPr/>
          <p:nvPr/>
        </p:nvGrpSpPr>
        <p:grpSpPr>
          <a:xfrm>
            <a:off x="1028700" y="3100857"/>
            <a:ext cx="9975057" cy="6157443"/>
            <a:chOff x="0" y="-76200"/>
            <a:chExt cx="2033921" cy="1255507"/>
          </a:xfrm>
        </p:grpSpPr>
        <p:sp>
          <p:nvSpPr>
            <p:cNvPr id="175" name="Google Shape;175;p7"/>
            <p:cNvSpPr/>
            <p:nvPr/>
          </p:nvSpPr>
          <p:spPr>
            <a:xfrm>
              <a:off x="0" y="0"/>
              <a:ext cx="2033921" cy="1179307"/>
            </a:xfrm>
            <a:custGeom>
              <a:rect b="b" l="l" r="r" t="t"/>
              <a:pathLst>
                <a:path extrusionOk="0" h="1179307" w="2033921">
                  <a:moveTo>
                    <a:pt x="0" y="0"/>
                  </a:moveTo>
                  <a:lnTo>
                    <a:pt x="2033921" y="0"/>
                  </a:lnTo>
                  <a:lnTo>
                    <a:pt x="2033921" y="1179307"/>
                  </a:lnTo>
                  <a:lnTo>
                    <a:pt x="0" y="1179307"/>
                  </a:lnTo>
                  <a:close/>
                </a:path>
              </a:pathLst>
            </a:custGeom>
            <a:solidFill>
              <a:srgbClr val="5F6B31"/>
            </a:solidFill>
            <a:ln>
              <a:noFill/>
            </a:ln>
          </p:spPr>
        </p:sp>
        <p:sp>
          <p:nvSpPr>
            <p:cNvPr id="176" name="Google Shape;176;p7"/>
            <p:cNvSpPr txBox="1"/>
            <p:nvPr/>
          </p:nvSpPr>
          <p:spPr>
            <a:xfrm>
              <a:off x="0" y="-76200"/>
              <a:ext cx="812800" cy="889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7" name="Google Shape;177;p7"/>
          <p:cNvSpPr txBox="1"/>
          <p:nvPr/>
        </p:nvSpPr>
        <p:spPr>
          <a:xfrm>
            <a:off x="1459657" y="4286250"/>
            <a:ext cx="7241440" cy="1238250"/>
          </a:xfrm>
          <a:prstGeom prst="rect">
            <a:avLst/>
          </a:prstGeom>
          <a:noFill/>
          <a:ln>
            <a:noFill/>
          </a:ln>
        </p:spPr>
        <p:txBody>
          <a:bodyPr anchorCtr="0" anchor="t" bIns="0" lIns="0" spcFirstLastPara="1" rIns="0" wrap="square" tIns="0">
            <a:spAutoFit/>
          </a:bodyPr>
          <a:lstStyle/>
          <a:p>
            <a:pPr indent="-323850" lvl="1" marL="647700" marR="0" rtl="0" algn="just">
              <a:lnSpc>
                <a:spcPct val="100000"/>
              </a:lnSpc>
              <a:spcBef>
                <a:spcPts val="0"/>
              </a:spcBef>
              <a:spcAft>
                <a:spcPts val="0"/>
              </a:spcAft>
              <a:buClr>
                <a:srgbClr val="FFFDF5"/>
              </a:buClr>
              <a:buSzPts val="3000"/>
              <a:buFont typeface="Arial"/>
              <a:buChar char="•"/>
            </a:pPr>
            <a:r>
              <a:rPr b="0" i="0" lang="en-US" sz="3000" u="none" cap="none" strike="noStrike">
                <a:solidFill>
                  <a:srgbClr val="FFFDF5"/>
                </a:solidFill>
                <a:latin typeface="Alegreya Sans"/>
                <a:ea typeface="Alegreya Sans"/>
                <a:cs typeface="Alegreya Sans"/>
                <a:sym typeface="Alegreya Sans"/>
              </a:rPr>
              <a:t>Đã hoàn thành các chức năng bên server và API liên quan đến việc lấy dữ liệu và thêm, xóa, sửa.</a:t>
            </a:r>
            <a:endParaRPr/>
          </a:p>
        </p:txBody>
      </p:sp>
      <p:cxnSp>
        <p:nvCxnSpPr>
          <p:cNvPr id="178" name="Google Shape;178;p7"/>
          <p:cNvCxnSpPr/>
          <p:nvPr/>
        </p:nvCxnSpPr>
        <p:spPr>
          <a:xfrm>
            <a:off x="6189388" y="4036144"/>
            <a:ext cx="2511709" cy="0"/>
          </a:xfrm>
          <a:prstGeom prst="straightConnector1">
            <a:avLst/>
          </a:prstGeom>
          <a:noFill/>
          <a:ln cap="flat" cmpd="sng" w="47625">
            <a:solidFill>
              <a:srgbClr val="FFFDF5"/>
            </a:solidFill>
            <a:prstDash val="solid"/>
            <a:round/>
            <a:headEnd len="sm" w="sm" type="none"/>
            <a:tailEnd len="sm" w="sm" type="none"/>
          </a:ln>
        </p:spPr>
      </p:cxnSp>
      <p:sp>
        <p:nvSpPr>
          <p:cNvPr id="179" name="Google Shape;179;p7"/>
          <p:cNvSpPr txBox="1"/>
          <p:nvPr/>
        </p:nvSpPr>
        <p:spPr>
          <a:xfrm>
            <a:off x="14966677" y="8745538"/>
            <a:ext cx="2695157" cy="1016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499" u="none" cap="none" strike="noStrike">
                <a:solidFill>
                  <a:srgbClr val="57622F"/>
                </a:solidFill>
                <a:latin typeface="Alegreya Sans"/>
                <a:ea typeface="Alegreya Sans"/>
                <a:cs typeface="Alegreya Sans"/>
                <a:sym typeface="Alegreya Sans"/>
              </a:rPr>
              <a:t>Nhóm 9</a:t>
            </a:r>
            <a:endParaRPr/>
          </a:p>
          <a:p>
            <a:pPr indent="0" lvl="0" marL="0" marR="0" rtl="0" algn="r">
              <a:lnSpc>
                <a:spcPct val="100000"/>
              </a:lnSpc>
              <a:spcBef>
                <a:spcPts val="0"/>
              </a:spcBef>
              <a:spcAft>
                <a:spcPts val="0"/>
              </a:spcAft>
              <a:buNone/>
            </a:pPr>
            <a:r>
              <a:rPr b="0" i="0" lang="en-US" sz="2499" u="none" cap="none" strike="noStrike">
                <a:solidFill>
                  <a:srgbClr val="57622F"/>
                </a:solidFill>
                <a:latin typeface="Alegreya Sans"/>
                <a:ea typeface="Alegreya Sans"/>
                <a:cs typeface="Alegreya Sans"/>
                <a:sym typeface="Alegreya Sans"/>
              </a:rPr>
              <a:t>CTK44B</a:t>
            </a:r>
            <a:endParaRPr/>
          </a:p>
          <a:p>
            <a:pPr indent="0" lvl="0" marL="0" marR="0" rtl="0" algn="r">
              <a:lnSpc>
                <a:spcPct val="100000"/>
              </a:lnSpc>
              <a:spcBef>
                <a:spcPts val="0"/>
              </a:spcBef>
              <a:spcAft>
                <a:spcPts val="0"/>
              </a:spcAft>
              <a:buNone/>
            </a:pPr>
            <a:r>
              <a:t/>
            </a:r>
            <a:endParaRPr b="0" i="0" sz="2499" u="none" cap="none" strike="noStrike">
              <a:solidFill>
                <a:srgbClr val="57622F"/>
              </a:solidFill>
              <a:latin typeface="Alegreya Sans"/>
              <a:ea typeface="Alegreya Sans"/>
              <a:cs typeface="Alegreya Sans"/>
              <a:sym typeface="Alegreya Sans"/>
            </a:endParaRPr>
          </a:p>
        </p:txBody>
      </p:sp>
      <p:sp>
        <p:nvSpPr>
          <p:cNvPr id="180" name="Google Shape;180;p7"/>
          <p:cNvSpPr txBox="1"/>
          <p:nvPr/>
        </p:nvSpPr>
        <p:spPr>
          <a:xfrm>
            <a:off x="178904" y="1038225"/>
            <a:ext cx="2218907" cy="28892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000" u="none" cap="none" strike="noStrike">
                <a:solidFill>
                  <a:srgbClr val="57622F"/>
                </a:solidFill>
                <a:latin typeface="Arial"/>
                <a:ea typeface="Arial"/>
                <a:cs typeface="Arial"/>
                <a:sym typeface="Arial"/>
              </a:rPr>
              <a:t>PAGE 07</a:t>
            </a:r>
            <a:endParaRPr/>
          </a:p>
        </p:txBody>
      </p:sp>
      <p:sp>
        <p:nvSpPr>
          <p:cNvPr id="181" name="Google Shape;181;p7"/>
          <p:cNvSpPr txBox="1"/>
          <p:nvPr/>
        </p:nvSpPr>
        <p:spPr>
          <a:xfrm>
            <a:off x="7445243" y="1095375"/>
            <a:ext cx="9499273" cy="125045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8700" u="none" cap="none" strike="noStrike">
                <a:solidFill>
                  <a:srgbClr val="647037"/>
                </a:solidFill>
                <a:latin typeface="Saira ExtraCondensed Black"/>
                <a:ea typeface="Saira ExtraCondensed Black"/>
                <a:cs typeface="Saira ExtraCondensed Black"/>
                <a:sym typeface="Saira ExtraCondensed Black"/>
              </a:rPr>
              <a:t>KẾT QUẢ ĐẠT ĐƯỢC VÀ DEMO</a:t>
            </a:r>
            <a:endParaRPr/>
          </a:p>
        </p:txBody>
      </p:sp>
      <p:sp>
        <p:nvSpPr>
          <p:cNvPr id="182" name="Google Shape;182;p7"/>
          <p:cNvSpPr txBox="1"/>
          <p:nvPr/>
        </p:nvSpPr>
        <p:spPr>
          <a:xfrm>
            <a:off x="1459657" y="5829300"/>
            <a:ext cx="7241440" cy="769441"/>
          </a:xfrm>
          <a:prstGeom prst="rect">
            <a:avLst/>
          </a:prstGeom>
          <a:noFill/>
          <a:ln>
            <a:noFill/>
          </a:ln>
        </p:spPr>
        <p:txBody>
          <a:bodyPr anchorCtr="0" anchor="t" bIns="0" lIns="0" spcFirstLastPara="1" rIns="0" wrap="square" tIns="0">
            <a:spAutoFit/>
          </a:bodyPr>
          <a:lstStyle/>
          <a:p>
            <a:pPr indent="-323850" lvl="1" marL="647700" marR="0" rtl="0" algn="just">
              <a:lnSpc>
                <a:spcPct val="100000"/>
              </a:lnSpc>
              <a:spcBef>
                <a:spcPts val="0"/>
              </a:spcBef>
              <a:spcAft>
                <a:spcPts val="0"/>
              </a:spcAft>
              <a:buClr>
                <a:srgbClr val="FFFDF5"/>
              </a:buClr>
              <a:buSzPts val="3000"/>
              <a:buFont typeface="Arial"/>
              <a:buChar char="•"/>
            </a:pPr>
            <a:r>
              <a:rPr b="0" i="0" lang="en-US" sz="3000" u="none" cap="none" strike="noStrike">
                <a:solidFill>
                  <a:srgbClr val="FFFDF5"/>
                </a:solidFill>
                <a:latin typeface="Alegreya Sans"/>
                <a:ea typeface="Alegreya Sans"/>
                <a:cs typeface="Alegreya Sans"/>
                <a:sym typeface="Alegreya Sans"/>
              </a:rPr>
              <a:t>Đã hoàn thành các chức năng quản lý cơ bản của trang người quản trị</a:t>
            </a:r>
            <a:endParaRPr/>
          </a:p>
        </p:txBody>
      </p:sp>
      <p:sp>
        <p:nvSpPr>
          <p:cNvPr id="183" name="Google Shape;183;p7"/>
          <p:cNvSpPr txBox="1"/>
          <p:nvPr/>
        </p:nvSpPr>
        <p:spPr>
          <a:xfrm>
            <a:off x="11246126" y="5528234"/>
            <a:ext cx="5698500" cy="923400"/>
          </a:xfrm>
          <a:prstGeom prst="rect">
            <a:avLst/>
          </a:prstGeom>
          <a:noFill/>
          <a:ln>
            <a:noFill/>
          </a:ln>
        </p:spPr>
        <p:txBody>
          <a:bodyPr anchorCtr="0" anchor="t" bIns="0" lIns="0" spcFirstLastPara="1" rIns="0" wrap="square" tIns="0">
            <a:spAutoFit/>
          </a:bodyPr>
          <a:lstStyle/>
          <a:p>
            <a:pPr indent="-323850" lvl="1" marL="647700" marR="0" rtl="0" algn="l">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Alegreya Sans"/>
                <a:ea typeface="Alegreya Sans"/>
                <a:cs typeface="Alegreya Sans"/>
                <a:sym typeface="Alegreya Sans"/>
              </a:rPr>
              <a:t>Chưa hoàn thanh chức năng bình luận và xem bình luận</a:t>
            </a:r>
            <a:endParaRPr/>
          </a:p>
        </p:txBody>
      </p:sp>
      <p:sp>
        <p:nvSpPr>
          <p:cNvPr id="184" name="Google Shape;184;p7"/>
          <p:cNvSpPr txBox="1"/>
          <p:nvPr/>
        </p:nvSpPr>
        <p:spPr>
          <a:xfrm>
            <a:off x="11246126" y="4229100"/>
            <a:ext cx="5698390" cy="1154162"/>
          </a:xfrm>
          <a:prstGeom prst="rect">
            <a:avLst/>
          </a:prstGeom>
          <a:noFill/>
          <a:ln>
            <a:noFill/>
          </a:ln>
        </p:spPr>
        <p:txBody>
          <a:bodyPr anchorCtr="0" anchor="t" bIns="0" lIns="0" spcFirstLastPara="1" rIns="0" wrap="square" tIns="0">
            <a:spAutoFit/>
          </a:bodyPr>
          <a:lstStyle/>
          <a:p>
            <a:pPr indent="-323850" lvl="1" marL="647700" marR="0" rtl="0" algn="just">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Alegreya Sans"/>
                <a:ea typeface="Alegreya Sans"/>
                <a:cs typeface="Alegreya Sans"/>
                <a:sym typeface="Alegreya Sans"/>
              </a:rPr>
              <a:t>Chưa hoàn thành chức năng đăng ký, đăng nhập người dùng</a:t>
            </a:r>
            <a:endParaRPr/>
          </a:p>
        </p:txBody>
      </p:sp>
      <p:sp>
        <p:nvSpPr>
          <p:cNvPr id="185" name="Google Shape;185;p7"/>
          <p:cNvSpPr txBox="1"/>
          <p:nvPr/>
        </p:nvSpPr>
        <p:spPr>
          <a:xfrm>
            <a:off x="11246126" y="6762750"/>
            <a:ext cx="5698390" cy="769441"/>
          </a:xfrm>
          <a:prstGeom prst="rect">
            <a:avLst/>
          </a:prstGeom>
          <a:noFill/>
          <a:ln>
            <a:noFill/>
          </a:ln>
        </p:spPr>
        <p:txBody>
          <a:bodyPr anchorCtr="0" anchor="t" bIns="0" lIns="0" spcFirstLastPara="1" rIns="0" wrap="square" tIns="0">
            <a:spAutoFit/>
          </a:bodyPr>
          <a:lstStyle/>
          <a:p>
            <a:pPr indent="-323850" lvl="1" marL="647700" marR="0" rtl="0" algn="just">
              <a:lnSpc>
                <a:spcPct val="100000"/>
              </a:lnSpc>
              <a:spcBef>
                <a:spcPts val="0"/>
              </a:spcBef>
              <a:spcAft>
                <a:spcPts val="0"/>
              </a:spcAft>
              <a:buClr>
                <a:srgbClr val="000000"/>
              </a:buClr>
              <a:buSzPts val="3000"/>
              <a:buFont typeface="Arial"/>
              <a:buChar char="•"/>
            </a:pPr>
            <a:r>
              <a:rPr b="0" i="0" lang="en-US" sz="3000" u="none" cap="none" strike="noStrike">
                <a:solidFill>
                  <a:srgbClr val="000000"/>
                </a:solidFill>
                <a:latin typeface="Alegreya Sans"/>
                <a:ea typeface="Alegreya Sans"/>
                <a:cs typeface="Alegreya Sans"/>
                <a:sym typeface="Alegreya Sans"/>
              </a:rPr>
              <a:t>Chưa tích hợp ảnh 360 và chatbot</a:t>
            </a:r>
            <a:endParaRPr/>
          </a:p>
        </p:txBody>
      </p:sp>
      <p:sp>
        <p:nvSpPr>
          <p:cNvPr id="186" name="Google Shape;186;p7"/>
          <p:cNvSpPr txBox="1"/>
          <p:nvPr/>
        </p:nvSpPr>
        <p:spPr>
          <a:xfrm>
            <a:off x="1459657" y="7065092"/>
            <a:ext cx="7241440" cy="769441"/>
          </a:xfrm>
          <a:prstGeom prst="rect">
            <a:avLst/>
          </a:prstGeom>
          <a:noFill/>
          <a:ln>
            <a:noFill/>
          </a:ln>
        </p:spPr>
        <p:txBody>
          <a:bodyPr anchorCtr="0" anchor="t" bIns="0" lIns="0" spcFirstLastPara="1" rIns="0" wrap="square" tIns="0">
            <a:spAutoFit/>
          </a:bodyPr>
          <a:lstStyle/>
          <a:p>
            <a:pPr indent="-323850" lvl="1" marL="647700" marR="0" rtl="0" algn="just">
              <a:lnSpc>
                <a:spcPct val="100000"/>
              </a:lnSpc>
              <a:spcBef>
                <a:spcPts val="0"/>
              </a:spcBef>
              <a:spcAft>
                <a:spcPts val="0"/>
              </a:spcAft>
              <a:buClr>
                <a:srgbClr val="FFFDF5"/>
              </a:buClr>
              <a:buSzPts val="3000"/>
              <a:buFont typeface="Arial"/>
              <a:buChar char="•"/>
            </a:pPr>
            <a:r>
              <a:rPr b="0" i="0" lang="en-US" sz="3000" u="none" cap="none" strike="noStrike">
                <a:solidFill>
                  <a:srgbClr val="FFFDF5"/>
                </a:solidFill>
                <a:latin typeface="Alegreya Sans"/>
                <a:ea typeface="Alegreya Sans"/>
                <a:cs typeface="Alegreya Sans"/>
                <a:sym typeface="Alegreya Sans"/>
              </a:rPr>
              <a:t>Đã hoàn thành các chức năng cơ bản của trang người dùng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cxnSp>
        <p:nvCxnSpPr>
          <p:cNvPr id="191" name="Google Shape;191;p8"/>
          <p:cNvCxnSpPr/>
          <p:nvPr/>
        </p:nvCxnSpPr>
        <p:spPr>
          <a:xfrm>
            <a:off x="496452" y="555111"/>
            <a:ext cx="17071527" cy="0"/>
          </a:xfrm>
          <a:prstGeom prst="straightConnector1">
            <a:avLst/>
          </a:prstGeom>
          <a:noFill/>
          <a:ln cap="flat" cmpd="sng" w="9525">
            <a:solidFill>
              <a:srgbClr val="000000"/>
            </a:solidFill>
            <a:prstDash val="solid"/>
            <a:round/>
            <a:headEnd len="sm" w="sm" type="none"/>
            <a:tailEnd len="sm" w="sm" type="none"/>
          </a:ln>
        </p:spPr>
      </p:cxnSp>
      <p:cxnSp>
        <p:nvCxnSpPr>
          <p:cNvPr id="192" name="Google Shape;192;p8"/>
          <p:cNvCxnSpPr/>
          <p:nvPr/>
        </p:nvCxnSpPr>
        <p:spPr>
          <a:xfrm>
            <a:off x="5148662" y="1747872"/>
            <a:ext cx="12713611" cy="0"/>
          </a:xfrm>
          <a:prstGeom prst="straightConnector1">
            <a:avLst/>
          </a:prstGeom>
          <a:noFill/>
          <a:ln cap="flat" cmpd="sng" w="9525">
            <a:solidFill>
              <a:srgbClr val="000000"/>
            </a:solidFill>
            <a:prstDash val="solid"/>
            <a:round/>
            <a:headEnd len="sm" w="sm" type="none"/>
            <a:tailEnd len="sm" w="sm" type="none"/>
          </a:ln>
        </p:spPr>
      </p:cxnSp>
      <p:cxnSp>
        <p:nvCxnSpPr>
          <p:cNvPr id="193" name="Google Shape;193;p8"/>
          <p:cNvCxnSpPr/>
          <p:nvPr/>
        </p:nvCxnSpPr>
        <p:spPr>
          <a:xfrm>
            <a:off x="477402" y="2962166"/>
            <a:ext cx="17090577" cy="0"/>
          </a:xfrm>
          <a:prstGeom prst="straightConnector1">
            <a:avLst/>
          </a:prstGeom>
          <a:noFill/>
          <a:ln cap="flat" cmpd="sng" w="9525">
            <a:solidFill>
              <a:srgbClr val="000000"/>
            </a:solidFill>
            <a:prstDash val="solid"/>
            <a:round/>
            <a:headEnd len="sm" w="sm" type="none"/>
            <a:tailEnd len="sm" w="sm" type="none"/>
          </a:ln>
        </p:spPr>
      </p:cxnSp>
      <p:cxnSp>
        <p:nvCxnSpPr>
          <p:cNvPr id="194" name="Google Shape;194;p8"/>
          <p:cNvCxnSpPr/>
          <p:nvPr/>
        </p:nvCxnSpPr>
        <p:spPr>
          <a:xfrm>
            <a:off x="598711" y="5148262"/>
            <a:ext cx="17090577" cy="0"/>
          </a:xfrm>
          <a:prstGeom prst="straightConnector1">
            <a:avLst/>
          </a:prstGeom>
          <a:noFill/>
          <a:ln cap="flat" cmpd="sng" w="9525">
            <a:solidFill>
              <a:srgbClr val="000000"/>
            </a:solidFill>
            <a:prstDash val="solid"/>
            <a:round/>
            <a:headEnd len="sm" w="sm" type="none"/>
            <a:tailEnd len="sm" w="sm" type="none"/>
          </a:ln>
        </p:spPr>
      </p:cxnSp>
      <p:cxnSp>
        <p:nvCxnSpPr>
          <p:cNvPr id="195" name="Google Shape;195;p8"/>
          <p:cNvCxnSpPr/>
          <p:nvPr/>
        </p:nvCxnSpPr>
        <p:spPr>
          <a:xfrm>
            <a:off x="598711" y="7592640"/>
            <a:ext cx="17090577" cy="0"/>
          </a:xfrm>
          <a:prstGeom prst="straightConnector1">
            <a:avLst/>
          </a:prstGeom>
          <a:noFill/>
          <a:ln cap="flat" cmpd="sng" w="9525">
            <a:solidFill>
              <a:srgbClr val="000000"/>
            </a:solidFill>
            <a:prstDash val="solid"/>
            <a:round/>
            <a:headEnd len="sm" w="sm" type="none"/>
            <a:tailEnd len="sm" w="sm" type="none"/>
          </a:ln>
        </p:spPr>
      </p:cxnSp>
      <p:cxnSp>
        <p:nvCxnSpPr>
          <p:cNvPr id="196" name="Google Shape;196;p8"/>
          <p:cNvCxnSpPr/>
          <p:nvPr/>
        </p:nvCxnSpPr>
        <p:spPr>
          <a:xfrm>
            <a:off x="598711" y="10037018"/>
            <a:ext cx="17090577" cy="0"/>
          </a:xfrm>
          <a:prstGeom prst="straightConnector1">
            <a:avLst/>
          </a:prstGeom>
          <a:noFill/>
          <a:ln cap="flat" cmpd="sng" w="9525">
            <a:solidFill>
              <a:srgbClr val="000000"/>
            </a:solidFill>
            <a:prstDash val="solid"/>
            <a:round/>
            <a:headEnd len="sm" w="sm" type="none"/>
            <a:tailEnd len="sm" w="sm" type="none"/>
          </a:ln>
        </p:spPr>
      </p:cxnSp>
      <p:sp>
        <p:nvSpPr>
          <p:cNvPr id="197" name="Google Shape;197;p8"/>
          <p:cNvSpPr/>
          <p:nvPr/>
        </p:nvSpPr>
        <p:spPr>
          <a:xfrm>
            <a:off x="762427" y="3607288"/>
            <a:ext cx="1182193" cy="900616"/>
          </a:xfrm>
          <a:custGeom>
            <a:rect b="b" l="l" r="r" t="t"/>
            <a:pathLst>
              <a:path extrusionOk="0" h="900616" w="1182193">
                <a:moveTo>
                  <a:pt x="0" y="0"/>
                </a:moveTo>
                <a:lnTo>
                  <a:pt x="1182193" y="0"/>
                </a:lnTo>
                <a:lnTo>
                  <a:pt x="1182193" y="900616"/>
                </a:lnTo>
                <a:lnTo>
                  <a:pt x="0" y="900616"/>
                </a:lnTo>
                <a:lnTo>
                  <a:pt x="0" y="0"/>
                </a:lnTo>
                <a:close/>
              </a:path>
            </a:pathLst>
          </a:custGeom>
          <a:blipFill rotWithShape="1">
            <a:blip r:embed="rId3">
              <a:alphaModFix/>
            </a:blip>
            <a:stretch>
              <a:fillRect b="0" l="0" r="0" t="0"/>
            </a:stretch>
          </a:blipFill>
          <a:ln>
            <a:noFill/>
          </a:ln>
        </p:spPr>
      </p:sp>
      <p:sp>
        <p:nvSpPr>
          <p:cNvPr id="198" name="Google Shape;198;p8"/>
          <p:cNvSpPr/>
          <p:nvPr/>
        </p:nvSpPr>
        <p:spPr>
          <a:xfrm>
            <a:off x="837158" y="8318128"/>
            <a:ext cx="1032731" cy="1134869"/>
          </a:xfrm>
          <a:custGeom>
            <a:rect b="b" l="l" r="r" t="t"/>
            <a:pathLst>
              <a:path extrusionOk="0" h="1134869" w="1032731">
                <a:moveTo>
                  <a:pt x="0" y="0"/>
                </a:moveTo>
                <a:lnTo>
                  <a:pt x="1032731" y="0"/>
                </a:lnTo>
                <a:lnTo>
                  <a:pt x="1032731" y="1134869"/>
                </a:lnTo>
                <a:lnTo>
                  <a:pt x="0" y="1134869"/>
                </a:lnTo>
                <a:lnTo>
                  <a:pt x="0" y="0"/>
                </a:lnTo>
                <a:close/>
              </a:path>
            </a:pathLst>
          </a:custGeom>
          <a:blipFill rotWithShape="1">
            <a:blip r:embed="rId4">
              <a:alphaModFix/>
            </a:blip>
            <a:stretch>
              <a:fillRect b="0" l="0" r="0" t="0"/>
            </a:stretch>
          </a:blipFill>
          <a:ln>
            <a:noFill/>
          </a:ln>
        </p:spPr>
      </p:sp>
      <p:sp>
        <p:nvSpPr>
          <p:cNvPr id="199" name="Google Shape;199;p8"/>
          <p:cNvSpPr/>
          <p:nvPr/>
        </p:nvSpPr>
        <p:spPr>
          <a:xfrm>
            <a:off x="1028700" y="5811485"/>
            <a:ext cx="790382" cy="1068084"/>
          </a:xfrm>
          <a:custGeom>
            <a:rect b="b" l="l" r="r" t="t"/>
            <a:pathLst>
              <a:path extrusionOk="0" h="1068084" w="790382">
                <a:moveTo>
                  <a:pt x="0" y="0"/>
                </a:moveTo>
                <a:lnTo>
                  <a:pt x="790382" y="0"/>
                </a:lnTo>
                <a:lnTo>
                  <a:pt x="790382" y="1068084"/>
                </a:lnTo>
                <a:lnTo>
                  <a:pt x="0" y="1068084"/>
                </a:lnTo>
                <a:lnTo>
                  <a:pt x="0" y="0"/>
                </a:lnTo>
                <a:close/>
              </a:path>
            </a:pathLst>
          </a:custGeom>
          <a:blipFill rotWithShape="1">
            <a:blip r:embed="rId5">
              <a:alphaModFix/>
            </a:blip>
            <a:stretch>
              <a:fillRect b="0" l="0" r="0" t="0"/>
            </a:stretch>
          </a:blipFill>
          <a:ln>
            <a:noFill/>
          </a:ln>
        </p:spPr>
      </p:sp>
      <p:sp>
        <p:nvSpPr>
          <p:cNvPr id="200" name="Google Shape;200;p8"/>
          <p:cNvSpPr txBox="1"/>
          <p:nvPr/>
        </p:nvSpPr>
        <p:spPr>
          <a:xfrm>
            <a:off x="14918294" y="2078755"/>
            <a:ext cx="2649686" cy="542925"/>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999" u="none" cap="none" strike="noStrike">
                <a:solidFill>
                  <a:srgbClr val="000000"/>
                </a:solidFill>
                <a:latin typeface="Alegreya Sans"/>
                <a:ea typeface="Alegreya Sans"/>
                <a:cs typeface="Alegreya Sans"/>
                <a:sym typeface="Alegreya Sans"/>
              </a:rPr>
              <a:t>Ghi chú</a:t>
            </a:r>
            <a:endParaRPr/>
          </a:p>
        </p:txBody>
      </p:sp>
      <p:sp>
        <p:nvSpPr>
          <p:cNvPr id="201" name="Google Shape;201;p8"/>
          <p:cNvSpPr txBox="1"/>
          <p:nvPr/>
        </p:nvSpPr>
        <p:spPr>
          <a:xfrm>
            <a:off x="5148662" y="2078755"/>
            <a:ext cx="2649686" cy="542925"/>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999" u="none" cap="none" strike="noStrike">
                <a:solidFill>
                  <a:srgbClr val="000000"/>
                </a:solidFill>
                <a:latin typeface="Alegreya Sans"/>
                <a:ea typeface="Alegreya Sans"/>
                <a:cs typeface="Alegreya Sans"/>
                <a:sym typeface="Alegreya Sans"/>
              </a:rPr>
              <a:t>Công việc</a:t>
            </a:r>
            <a:endParaRPr/>
          </a:p>
        </p:txBody>
      </p:sp>
      <p:sp>
        <p:nvSpPr>
          <p:cNvPr id="202" name="Google Shape;202;p8"/>
          <p:cNvSpPr txBox="1"/>
          <p:nvPr/>
        </p:nvSpPr>
        <p:spPr>
          <a:xfrm>
            <a:off x="10555623" y="2083568"/>
            <a:ext cx="2649600" cy="4617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999" u="none" cap="none" strike="noStrike">
                <a:solidFill>
                  <a:srgbClr val="000000"/>
                </a:solidFill>
                <a:latin typeface="Alegreya Sans"/>
                <a:ea typeface="Alegreya Sans"/>
                <a:cs typeface="Alegreya Sans"/>
                <a:sym typeface="Alegreya Sans"/>
              </a:rPr>
              <a:t>Hoàn thành (%) </a:t>
            </a:r>
            <a:endParaRPr/>
          </a:p>
        </p:txBody>
      </p:sp>
      <p:sp>
        <p:nvSpPr>
          <p:cNvPr id="203" name="Google Shape;203;p8"/>
          <p:cNvSpPr txBox="1"/>
          <p:nvPr/>
        </p:nvSpPr>
        <p:spPr>
          <a:xfrm>
            <a:off x="4611052" y="3191450"/>
            <a:ext cx="5766900" cy="1809300"/>
          </a:xfrm>
          <a:prstGeom prst="rect">
            <a:avLst/>
          </a:prstGeom>
          <a:noFill/>
          <a:ln>
            <a:noFill/>
          </a:ln>
        </p:spPr>
        <p:txBody>
          <a:bodyPr anchorCtr="0" anchor="t" bIns="0" lIns="0" spcFirstLastPara="1" rIns="0" wrap="square" tIns="0">
            <a:spAutoFit/>
          </a:bodyPr>
          <a:lstStyle/>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Phân tích và xây dựng cơ sở dữ liệu, kết nối database.</a:t>
            </a:r>
            <a:endParaRPr sz="2099">
              <a:latin typeface="Alegreya Sans"/>
              <a:ea typeface="Alegreya Sans"/>
              <a:cs typeface="Alegreya Sans"/>
              <a:sym typeface="Alegreya Sans"/>
            </a:endParaRPr>
          </a:p>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Xây dựng API liên quan tới tài khoản, và địa điểm.</a:t>
            </a:r>
            <a:endParaRPr sz="2099">
              <a:latin typeface="Alegreya Sans"/>
              <a:ea typeface="Alegreya Sans"/>
              <a:cs typeface="Alegreya Sans"/>
              <a:sym typeface="Alegreya Sans"/>
            </a:endParaRPr>
          </a:p>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Xây dựng chức năng đăng nhập, tìm kiếm.</a:t>
            </a:r>
            <a:endParaRPr sz="2099">
              <a:latin typeface="Alegreya Sans"/>
              <a:ea typeface="Alegreya Sans"/>
              <a:cs typeface="Alegreya Sans"/>
              <a:sym typeface="Alegreya Sans"/>
            </a:endParaRPr>
          </a:p>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Gọi API hiển thị trên giao diện người quản trị.</a:t>
            </a:r>
            <a:endParaRPr sz="2099">
              <a:latin typeface="Alegreya Sans"/>
              <a:ea typeface="Alegreya Sans"/>
              <a:cs typeface="Alegreya Sans"/>
              <a:sym typeface="Alegreya Sans"/>
            </a:endParaRPr>
          </a:p>
        </p:txBody>
      </p:sp>
      <p:sp>
        <p:nvSpPr>
          <p:cNvPr id="204" name="Google Shape;204;p8"/>
          <p:cNvSpPr txBox="1"/>
          <p:nvPr/>
        </p:nvSpPr>
        <p:spPr>
          <a:xfrm>
            <a:off x="2212772" y="3629233"/>
            <a:ext cx="2398271" cy="542925"/>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999" u="none" cap="none" strike="noStrike">
                <a:solidFill>
                  <a:srgbClr val="000000"/>
                </a:solidFill>
                <a:latin typeface="Alegreya Sans"/>
                <a:ea typeface="Alegreya Sans"/>
                <a:cs typeface="Alegreya Sans"/>
                <a:sym typeface="Alegreya Sans"/>
              </a:rPr>
              <a:t>Linh</a:t>
            </a:r>
            <a:endParaRPr/>
          </a:p>
        </p:txBody>
      </p:sp>
      <p:sp>
        <p:nvSpPr>
          <p:cNvPr id="205" name="Google Shape;205;p8"/>
          <p:cNvSpPr txBox="1"/>
          <p:nvPr/>
        </p:nvSpPr>
        <p:spPr>
          <a:xfrm>
            <a:off x="598711" y="1060456"/>
            <a:ext cx="4652210" cy="1511185"/>
          </a:xfrm>
          <a:prstGeom prst="rect">
            <a:avLst/>
          </a:prstGeom>
          <a:noFill/>
          <a:ln>
            <a:noFill/>
          </a:ln>
        </p:spPr>
        <p:txBody>
          <a:bodyPr anchorCtr="0" anchor="t" bIns="0" lIns="0" spcFirstLastPara="1" rIns="0" wrap="square" tIns="0">
            <a:spAutoFit/>
          </a:bodyPr>
          <a:lstStyle/>
          <a:p>
            <a:pPr indent="0" lvl="0" marL="0" marR="0" rtl="0" algn="l">
              <a:lnSpc>
                <a:spcPct val="111997"/>
              </a:lnSpc>
              <a:spcBef>
                <a:spcPts val="0"/>
              </a:spcBef>
              <a:spcAft>
                <a:spcPts val="0"/>
              </a:spcAft>
              <a:buNone/>
            </a:pPr>
            <a:r>
              <a:rPr b="0" i="0" lang="en-US" sz="5301" u="none" cap="none" strike="noStrike">
                <a:solidFill>
                  <a:srgbClr val="647037"/>
                </a:solidFill>
                <a:latin typeface="Saira ExtraCondensed Black"/>
                <a:ea typeface="Saira ExtraCondensed Black"/>
                <a:cs typeface="Saira ExtraCondensed Black"/>
                <a:sym typeface="Saira ExtraCondensed Black"/>
              </a:rPr>
              <a:t>ĐÓNG GÓP CỦA CÁC THÀNH VIÊN</a:t>
            </a:r>
            <a:endParaRPr/>
          </a:p>
        </p:txBody>
      </p:sp>
      <p:sp>
        <p:nvSpPr>
          <p:cNvPr id="206" name="Google Shape;206;p8"/>
          <p:cNvSpPr txBox="1"/>
          <p:nvPr/>
        </p:nvSpPr>
        <p:spPr>
          <a:xfrm>
            <a:off x="10974472" y="3878213"/>
            <a:ext cx="1062000" cy="3540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99">
                <a:latin typeface="Alegreya Sans"/>
                <a:ea typeface="Alegreya Sans"/>
                <a:cs typeface="Alegreya Sans"/>
                <a:sym typeface="Alegreya Sans"/>
              </a:rPr>
              <a:t>9</a:t>
            </a:r>
            <a:r>
              <a:rPr b="0" i="0" lang="en-US" sz="2299" u="none" cap="none" strike="noStrike">
                <a:solidFill>
                  <a:srgbClr val="000000"/>
                </a:solidFill>
                <a:latin typeface="Alegreya Sans"/>
                <a:ea typeface="Alegreya Sans"/>
                <a:cs typeface="Alegreya Sans"/>
                <a:sym typeface="Alegreya Sans"/>
              </a:rPr>
              <a:t>0%</a:t>
            </a:r>
            <a:endParaRPr/>
          </a:p>
        </p:txBody>
      </p:sp>
      <p:sp>
        <p:nvSpPr>
          <p:cNvPr id="207" name="Google Shape;207;p8"/>
          <p:cNvSpPr txBox="1"/>
          <p:nvPr/>
        </p:nvSpPr>
        <p:spPr>
          <a:xfrm>
            <a:off x="4611050" y="5499250"/>
            <a:ext cx="5490900" cy="1809300"/>
          </a:xfrm>
          <a:prstGeom prst="rect">
            <a:avLst/>
          </a:prstGeom>
          <a:noFill/>
          <a:ln>
            <a:noFill/>
          </a:ln>
        </p:spPr>
        <p:txBody>
          <a:bodyPr anchorCtr="0" anchor="t" bIns="0" lIns="0" spcFirstLastPara="1" rIns="0" wrap="square" tIns="0">
            <a:spAutoFit/>
          </a:bodyPr>
          <a:lstStyle/>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Xây dựng API liên quan đến loại di sản, hình thức di sản và di sản. </a:t>
            </a:r>
            <a:endParaRPr sz="2099">
              <a:latin typeface="Alegreya Sans"/>
              <a:ea typeface="Alegreya Sans"/>
              <a:cs typeface="Alegreya Sans"/>
              <a:sym typeface="Alegreya Sans"/>
            </a:endParaRPr>
          </a:p>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Xây dựng giao diện.</a:t>
            </a:r>
            <a:endParaRPr sz="2099">
              <a:latin typeface="Alegreya Sans"/>
              <a:ea typeface="Alegreya Sans"/>
              <a:cs typeface="Alegreya Sans"/>
              <a:sym typeface="Alegreya Sans"/>
            </a:endParaRPr>
          </a:p>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Gọi API hiển thị trên giao diện người dùng và người quản trị.</a:t>
            </a:r>
            <a:endParaRPr sz="2099">
              <a:latin typeface="Alegreya Sans"/>
              <a:ea typeface="Alegreya Sans"/>
              <a:cs typeface="Alegreya Sans"/>
              <a:sym typeface="Alegreya Sans"/>
            </a:endParaRPr>
          </a:p>
        </p:txBody>
      </p:sp>
      <p:sp>
        <p:nvSpPr>
          <p:cNvPr id="208" name="Google Shape;208;p8"/>
          <p:cNvSpPr txBox="1"/>
          <p:nvPr/>
        </p:nvSpPr>
        <p:spPr>
          <a:xfrm>
            <a:off x="2212772" y="6073611"/>
            <a:ext cx="2398271" cy="542925"/>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999" u="none" cap="none" strike="noStrike">
                <a:solidFill>
                  <a:srgbClr val="000000"/>
                </a:solidFill>
                <a:latin typeface="Alegreya Sans"/>
                <a:ea typeface="Alegreya Sans"/>
                <a:cs typeface="Alegreya Sans"/>
                <a:sym typeface="Alegreya Sans"/>
              </a:rPr>
              <a:t>Sang</a:t>
            </a:r>
            <a:endParaRPr/>
          </a:p>
        </p:txBody>
      </p:sp>
      <p:sp>
        <p:nvSpPr>
          <p:cNvPr id="209" name="Google Shape;209;p8"/>
          <p:cNvSpPr txBox="1"/>
          <p:nvPr/>
        </p:nvSpPr>
        <p:spPr>
          <a:xfrm>
            <a:off x="10974460" y="6114150"/>
            <a:ext cx="1062000" cy="3540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99">
                <a:latin typeface="Alegreya Sans"/>
                <a:ea typeface="Alegreya Sans"/>
                <a:cs typeface="Alegreya Sans"/>
                <a:sym typeface="Alegreya Sans"/>
              </a:rPr>
              <a:t>9</a:t>
            </a:r>
            <a:r>
              <a:rPr b="0" i="0" lang="en-US" sz="2299" u="none" cap="none" strike="noStrike">
                <a:solidFill>
                  <a:srgbClr val="000000"/>
                </a:solidFill>
                <a:latin typeface="Alegreya Sans"/>
                <a:ea typeface="Alegreya Sans"/>
                <a:cs typeface="Alegreya Sans"/>
                <a:sym typeface="Alegreya Sans"/>
              </a:rPr>
              <a:t>0%</a:t>
            </a:r>
            <a:endParaRPr/>
          </a:p>
        </p:txBody>
      </p:sp>
      <p:sp>
        <p:nvSpPr>
          <p:cNvPr id="210" name="Google Shape;210;p8"/>
          <p:cNvSpPr txBox="1"/>
          <p:nvPr/>
        </p:nvSpPr>
        <p:spPr>
          <a:xfrm>
            <a:off x="4611051" y="8073650"/>
            <a:ext cx="5490900" cy="1437600"/>
          </a:xfrm>
          <a:prstGeom prst="rect">
            <a:avLst/>
          </a:prstGeom>
          <a:noFill/>
          <a:ln>
            <a:noFill/>
          </a:ln>
        </p:spPr>
        <p:txBody>
          <a:bodyPr anchorCtr="0" anchor="t" bIns="0" lIns="0" spcFirstLastPara="1" rIns="0" wrap="square" tIns="0">
            <a:spAutoFit/>
          </a:bodyPr>
          <a:lstStyle/>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Phân tích chức năng của ứng dụng</a:t>
            </a:r>
            <a:endParaRPr sz="2099">
              <a:latin typeface="Alegreya Sans"/>
              <a:ea typeface="Alegreya Sans"/>
              <a:cs typeface="Alegreya Sans"/>
              <a:sym typeface="Alegreya Sans"/>
            </a:endParaRPr>
          </a:p>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Vẽ sơ đồ usecase</a:t>
            </a:r>
            <a:endParaRPr sz="2099">
              <a:latin typeface="Alegreya Sans"/>
              <a:ea typeface="Alegreya Sans"/>
              <a:cs typeface="Alegreya Sans"/>
              <a:sym typeface="Alegreya Sans"/>
            </a:endParaRPr>
          </a:p>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Xây dựng API liên quan đến đơn vị quản lý. </a:t>
            </a:r>
            <a:endParaRPr sz="2099">
              <a:latin typeface="Alegreya Sans"/>
              <a:ea typeface="Alegreya Sans"/>
              <a:cs typeface="Alegreya Sans"/>
              <a:sym typeface="Alegreya Sans"/>
            </a:endParaRPr>
          </a:p>
          <a:p>
            <a:pPr indent="-235581" lvl="1" marL="496562" marR="0" rtl="0" algn="l">
              <a:lnSpc>
                <a:spcPct val="115000"/>
              </a:lnSpc>
              <a:spcBef>
                <a:spcPts val="0"/>
              </a:spcBef>
              <a:spcAft>
                <a:spcPts val="0"/>
              </a:spcAft>
              <a:buSzPts val="2099"/>
              <a:buChar char="•"/>
            </a:pPr>
            <a:r>
              <a:rPr lang="en-US" sz="2099">
                <a:latin typeface="Alegreya Sans"/>
                <a:ea typeface="Alegreya Sans"/>
                <a:cs typeface="Alegreya Sans"/>
                <a:sym typeface="Alegreya Sans"/>
              </a:rPr>
              <a:t>Gọi API hiển thị trên giao diện người dùng</a:t>
            </a:r>
            <a:endParaRPr sz="2099">
              <a:latin typeface="Alegreya Sans"/>
              <a:ea typeface="Alegreya Sans"/>
              <a:cs typeface="Alegreya Sans"/>
              <a:sym typeface="Alegreya Sans"/>
            </a:endParaRPr>
          </a:p>
        </p:txBody>
      </p:sp>
      <p:sp>
        <p:nvSpPr>
          <p:cNvPr id="211" name="Google Shape;211;p8"/>
          <p:cNvSpPr txBox="1"/>
          <p:nvPr/>
        </p:nvSpPr>
        <p:spPr>
          <a:xfrm>
            <a:off x="2212772" y="8517989"/>
            <a:ext cx="2398271" cy="542925"/>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i="0" lang="en-US" sz="2999" u="none" cap="none" strike="noStrike">
                <a:solidFill>
                  <a:srgbClr val="000000"/>
                </a:solidFill>
                <a:latin typeface="Alegreya Sans"/>
                <a:ea typeface="Alegreya Sans"/>
                <a:cs typeface="Alegreya Sans"/>
                <a:sym typeface="Alegreya Sans"/>
              </a:rPr>
              <a:t>Trang</a:t>
            </a:r>
            <a:endParaRPr/>
          </a:p>
        </p:txBody>
      </p:sp>
      <p:sp>
        <p:nvSpPr>
          <p:cNvPr id="212" name="Google Shape;212;p8"/>
          <p:cNvSpPr txBox="1"/>
          <p:nvPr/>
        </p:nvSpPr>
        <p:spPr>
          <a:xfrm>
            <a:off x="10974472" y="8637828"/>
            <a:ext cx="1062000" cy="3540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US" sz="2299">
                <a:latin typeface="Alegreya Sans"/>
                <a:ea typeface="Alegreya Sans"/>
                <a:cs typeface="Alegreya Sans"/>
                <a:sym typeface="Alegreya Sans"/>
              </a:rPr>
              <a:t>9</a:t>
            </a:r>
            <a:r>
              <a:rPr b="0" i="0" lang="en-US" sz="2299" u="none" cap="none" strike="noStrike">
                <a:solidFill>
                  <a:srgbClr val="000000"/>
                </a:solidFill>
                <a:latin typeface="Alegreya Sans"/>
                <a:ea typeface="Alegreya Sans"/>
                <a:cs typeface="Alegreya Sans"/>
                <a:sym typeface="Alegreya Sans"/>
              </a:rPr>
              <a:t>0%</a:t>
            </a:r>
            <a:endParaRPr/>
          </a:p>
        </p:txBody>
      </p:sp>
      <p:sp>
        <p:nvSpPr>
          <p:cNvPr id="213" name="Google Shape;213;p8"/>
          <p:cNvSpPr txBox="1"/>
          <p:nvPr/>
        </p:nvSpPr>
        <p:spPr>
          <a:xfrm>
            <a:off x="15349072" y="9579969"/>
            <a:ext cx="2218907" cy="28892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000" u="none" cap="none" strike="noStrike">
                <a:solidFill>
                  <a:srgbClr val="57622F"/>
                </a:solidFill>
                <a:latin typeface="Arial"/>
                <a:ea typeface="Arial"/>
                <a:cs typeface="Arial"/>
                <a:sym typeface="Arial"/>
              </a:rPr>
              <a:t>PAGE 08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F5"/>
        </a:solidFill>
      </p:bgPr>
    </p:bg>
    <p:spTree>
      <p:nvGrpSpPr>
        <p:cNvPr id="217" name="Shape 217"/>
        <p:cNvGrpSpPr/>
        <p:nvPr/>
      </p:nvGrpSpPr>
      <p:grpSpPr>
        <a:xfrm>
          <a:off x="0" y="0"/>
          <a:ext cx="0" cy="0"/>
          <a:chOff x="0" y="0"/>
          <a:chExt cx="0" cy="0"/>
        </a:xfrm>
      </p:grpSpPr>
      <p:cxnSp>
        <p:nvCxnSpPr>
          <p:cNvPr id="218" name="Google Shape;218;p9"/>
          <p:cNvCxnSpPr/>
          <p:nvPr/>
        </p:nvCxnSpPr>
        <p:spPr>
          <a:xfrm>
            <a:off x="10769362" y="1371341"/>
            <a:ext cx="2511709" cy="0"/>
          </a:xfrm>
          <a:prstGeom prst="straightConnector1">
            <a:avLst/>
          </a:prstGeom>
          <a:noFill/>
          <a:ln cap="flat" cmpd="sng" w="47625">
            <a:solidFill>
              <a:srgbClr val="B0A661"/>
            </a:solidFill>
            <a:prstDash val="solid"/>
            <a:round/>
            <a:headEnd len="sm" w="sm" type="none"/>
            <a:tailEnd len="sm" w="sm" type="none"/>
          </a:ln>
        </p:spPr>
      </p:cxnSp>
      <p:grpSp>
        <p:nvGrpSpPr>
          <p:cNvPr id="219" name="Google Shape;219;p9"/>
          <p:cNvGrpSpPr/>
          <p:nvPr/>
        </p:nvGrpSpPr>
        <p:grpSpPr>
          <a:xfrm>
            <a:off x="10769362" y="8953817"/>
            <a:ext cx="7557853" cy="4173108"/>
            <a:chOff x="0" y="-38100"/>
            <a:chExt cx="1541052" cy="850900"/>
          </a:xfrm>
        </p:grpSpPr>
        <p:sp>
          <p:nvSpPr>
            <p:cNvPr id="220" name="Google Shape;220;p9"/>
            <p:cNvSpPr/>
            <p:nvPr/>
          </p:nvSpPr>
          <p:spPr>
            <a:xfrm>
              <a:off x="0" y="0"/>
              <a:ext cx="1541052" cy="233737"/>
            </a:xfrm>
            <a:custGeom>
              <a:rect b="b" l="l" r="r" t="t"/>
              <a:pathLst>
                <a:path extrusionOk="0" h="233737" w="1541052">
                  <a:moveTo>
                    <a:pt x="0" y="0"/>
                  </a:moveTo>
                  <a:lnTo>
                    <a:pt x="1541052" y="0"/>
                  </a:lnTo>
                  <a:lnTo>
                    <a:pt x="1541052" y="233737"/>
                  </a:lnTo>
                  <a:lnTo>
                    <a:pt x="0" y="233737"/>
                  </a:lnTo>
                  <a:close/>
                </a:path>
              </a:pathLst>
            </a:custGeom>
            <a:solidFill>
              <a:srgbClr val="788449"/>
            </a:solidFill>
            <a:ln>
              <a:noFill/>
            </a:ln>
          </p:spPr>
        </p:sp>
        <p:sp>
          <p:nvSpPr>
            <p:cNvPr id="221" name="Google Shape;221;p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2" name="Google Shape;222;p9"/>
          <p:cNvSpPr/>
          <p:nvPr/>
        </p:nvSpPr>
        <p:spPr>
          <a:xfrm>
            <a:off x="848965" y="1028700"/>
            <a:ext cx="6112905" cy="6112905"/>
          </a:xfrm>
          <a:custGeom>
            <a:rect b="b" l="l" r="r" t="t"/>
            <a:pathLst>
              <a:path extrusionOk="0" h="6112905" w="6112905">
                <a:moveTo>
                  <a:pt x="0" y="0"/>
                </a:moveTo>
                <a:lnTo>
                  <a:pt x="6112905" y="0"/>
                </a:lnTo>
                <a:lnTo>
                  <a:pt x="6112905" y="6112905"/>
                </a:lnTo>
                <a:lnTo>
                  <a:pt x="0" y="6112905"/>
                </a:lnTo>
                <a:lnTo>
                  <a:pt x="0" y="0"/>
                </a:lnTo>
                <a:close/>
              </a:path>
            </a:pathLst>
          </a:custGeom>
          <a:blipFill rotWithShape="1">
            <a:blip r:embed="rId3">
              <a:alphaModFix/>
            </a:blip>
            <a:stretch>
              <a:fillRect b="0" l="0" r="0" t="0"/>
            </a:stretch>
          </a:blipFill>
          <a:ln>
            <a:noFill/>
          </a:ln>
        </p:spPr>
      </p:sp>
      <p:sp>
        <p:nvSpPr>
          <p:cNvPr id="223" name="Google Shape;223;p9"/>
          <p:cNvSpPr txBox="1"/>
          <p:nvPr/>
        </p:nvSpPr>
        <p:spPr>
          <a:xfrm>
            <a:off x="7598080" y="1980836"/>
            <a:ext cx="9435714" cy="4183838"/>
          </a:xfrm>
          <a:prstGeom prst="rect">
            <a:avLst/>
          </a:prstGeom>
          <a:noFill/>
          <a:ln>
            <a:noFill/>
          </a:ln>
        </p:spPr>
        <p:txBody>
          <a:bodyPr anchorCtr="0" anchor="t" bIns="0" lIns="0" spcFirstLastPara="1" rIns="0" wrap="square" tIns="0">
            <a:spAutoFit/>
          </a:bodyPr>
          <a:lstStyle/>
          <a:p>
            <a:pPr indent="-431797" lvl="1" marL="863594" marR="0" rtl="0" algn="l">
              <a:lnSpc>
                <a:spcPct val="168017"/>
              </a:lnSpc>
              <a:spcBef>
                <a:spcPts val="0"/>
              </a:spcBef>
              <a:spcAft>
                <a:spcPts val="0"/>
              </a:spcAft>
              <a:buClr>
                <a:srgbClr val="647037"/>
              </a:buClr>
              <a:buSzPts val="3999"/>
              <a:buFont typeface="Arial"/>
              <a:buChar char="•"/>
            </a:pPr>
            <a:r>
              <a:rPr b="0" i="0" lang="en-US" sz="3999" u="none" cap="none" strike="noStrike">
                <a:solidFill>
                  <a:srgbClr val="647037"/>
                </a:solidFill>
                <a:latin typeface="Alegreya Sans"/>
                <a:ea typeface="Alegreya Sans"/>
                <a:cs typeface="Alegreya Sans"/>
                <a:sym typeface="Alegreya Sans"/>
              </a:rPr>
              <a:t>Hoàn thiện các chức năng như: đăng ký, đăng nhập người dung, xem và đăng bình luận, …</a:t>
            </a:r>
            <a:endParaRPr/>
          </a:p>
          <a:p>
            <a:pPr indent="-431797" lvl="1" marL="863594" marR="0" rtl="0" algn="l">
              <a:lnSpc>
                <a:spcPct val="168017"/>
              </a:lnSpc>
              <a:spcBef>
                <a:spcPts val="0"/>
              </a:spcBef>
              <a:spcAft>
                <a:spcPts val="0"/>
              </a:spcAft>
              <a:buClr>
                <a:srgbClr val="647037"/>
              </a:buClr>
              <a:buSzPts val="3999"/>
              <a:buFont typeface="Arial"/>
              <a:buChar char="•"/>
            </a:pPr>
            <a:r>
              <a:rPr b="0" i="0" lang="en-US" sz="3999" u="none" cap="none" strike="noStrike">
                <a:solidFill>
                  <a:srgbClr val="647037"/>
                </a:solidFill>
                <a:latin typeface="Alegreya Sans"/>
                <a:ea typeface="Alegreya Sans"/>
                <a:cs typeface="Alegreya Sans"/>
                <a:sym typeface="Alegreya Sans"/>
              </a:rPr>
              <a:t>Tích hợp ảnh 360 và chatbot</a:t>
            </a:r>
            <a:endParaRPr/>
          </a:p>
          <a:p>
            <a:pPr indent="-431797" lvl="1" marL="863594" marR="0" rtl="0" algn="l">
              <a:lnSpc>
                <a:spcPct val="168017"/>
              </a:lnSpc>
              <a:spcBef>
                <a:spcPts val="0"/>
              </a:spcBef>
              <a:spcAft>
                <a:spcPts val="0"/>
              </a:spcAft>
              <a:buClr>
                <a:srgbClr val="647037"/>
              </a:buClr>
              <a:buSzPts val="3999"/>
              <a:buFont typeface="Arial"/>
              <a:buChar char="•"/>
            </a:pPr>
            <a:r>
              <a:rPr b="0" i="0" lang="en-US" sz="3999" u="none" cap="none" strike="noStrike">
                <a:solidFill>
                  <a:srgbClr val="647037"/>
                </a:solidFill>
                <a:latin typeface="Alegreya Sans"/>
                <a:ea typeface="Alegreya Sans"/>
                <a:cs typeface="Alegreya Sans"/>
                <a:sym typeface="Alegreya Sans"/>
              </a:rPr>
              <a:t>Kiểm thử ứng dụng và sửa lỗi.</a:t>
            </a:r>
            <a:endParaRPr/>
          </a:p>
          <a:p>
            <a:pPr indent="0" lvl="0" marL="0" marR="0" rtl="0" algn="l">
              <a:lnSpc>
                <a:spcPct val="168017"/>
              </a:lnSpc>
              <a:spcBef>
                <a:spcPts val="0"/>
              </a:spcBef>
              <a:spcAft>
                <a:spcPts val="0"/>
              </a:spcAft>
              <a:buNone/>
            </a:pPr>
            <a:r>
              <a:t/>
            </a:r>
            <a:endParaRPr b="0" i="0" sz="3999" u="none" cap="none" strike="noStrike">
              <a:solidFill>
                <a:srgbClr val="647037"/>
              </a:solidFill>
              <a:latin typeface="Alegreya Sans"/>
              <a:ea typeface="Alegreya Sans"/>
              <a:cs typeface="Alegreya Sans"/>
              <a:sym typeface="Alegreya Sans"/>
            </a:endParaRPr>
          </a:p>
        </p:txBody>
      </p:sp>
      <p:sp>
        <p:nvSpPr>
          <p:cNvPr id="224" name="Google Shape;224;p9"/>
          <p:cNvSpPr txBox="1"/>
          <p:nvPr/>
        </p:nvSpPr>
        <p:spPr>
          <a:xfrm>
            <a:off x="15040393" y="1082416"/>
            <a:ext cx="2218907" cy="28892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000" u="none" cap="none" strike="noStrike">
                <a:solidFill>
                  <a:srgbClr val="57622F"/>
                </a:solidFill>
                <a:latin typeface="Arial"/>
                <a:ea typeface="Arial"/>
                <a:cs typeface="Arial"/>
                <a:sym typeface="Arial"/>
              </a:rPr>
              <a:t>PAGE 09</a:t>
            </a:r>
            <a:endParaRPr/>
          </a:p>
        </p:txBody>
      </p:sp>
      <p:sp>
        <p:nvSpPr>
          <p:cNvPr id="225" name="Google Shape;225;p9"/>
          <p:cNvSpPr txBox="1"/>
          <p:nvPr/>
        </p:nvSpPr>
        <p:spPr>
          <a:xfrm>
            <a:off x="672280" y="7674111"/>
            <a:ext cx="7352714" cy="1250450"/>
          </a:xfrm>
          <a:prstGeom prst="rect">
            <a:avLst/>
          </a:prstGeom>
          <a:noFill/>
          <a:ln>
            <a:noFill/>
          </a:ln>
        </p:spPr>
        <p:txBody>
          <a:bodyPr anchorCtr="0" anchor="t" bIns="0" lIns="0" spcFirstLastPara="1" rIns="0" wrap="square" tIns="0">
            <a:spAutoFit/>
          </a:bodyPr>
          <a:lstStyle/>
          <a:p>
            <a:pPr indent="0" lvl="0" marL="0" marR="0" rtl="0" algn="l">
              <a:lnSpc>
                <a:spcPct val="112000"/>
              </a:lnSpc>
              <a:spcBef>
                <a:spcPts val="0"/>
              </a:spcBef>
              <a:spcAft>
                <a:spcPts val="0"/>
              </a:spcAft>
              <a:buNone/>
            </a:pPr>
            <a:r>
              <a:rPr b="0" i="0" lang="en-US" sz="8700" u="none" cap="none" strike="noStrike">
                <a:solidFill>
                  <a:srgbClr val="647037"/>
                </a:solidFill>
                <a:latin typeface="Saira ExtraCondensed Black"/>
                <a:ea typeface="Saira ExtraCondensed Black"/>
                <a:cs typeface="Saira ExtraCondensed Black"/>
                <a:sym typeface="Saira ExtraCondensed Black"/>
              </a:rPr>
              <a:t>CÔNG VIỆC TIẾP THEO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